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 id="2147483756" r:id="rId2"/>
    <p:sldMasterId id="2147483769" r:id="rId3"/>
    <p:sldMasterId id="2147483781" r:id="rId4"/>
    <p:sldMasterId id="2147483793" r:id="rId5"/>
    <p:sldMasterId id="2147483807" r:id="rId6"/>
  </p:sldMasterIdLst>
  <p:notesMasterIdLst>
    <p:notesMasterId r:id="rId32"/>
  </p:notesMasterIdLst>
  <p:handoutMasterIdLst>
    <p:handoutMasterId r:id="rId33"/>
  </p:handoutMasterIdLst>
  <p:sldIdLst>
    <p:sldId id="256" r:id="rId7"/>
    <p:sldId id="287" r:id="rId8"/>
    <p:sldId id="288" r:id="rId9"/>
    <p:sldId id="257" r:id="rId10"/>
    <p:sldId id="284" r:id="rId11"/>
    <p:sldId id="297" r:id="rId12"/>
    <p:sldId id="271" r:id="rId13"/>
    <p:sldId id="272" r:id="rId14"/>
    <p:sldId id="273" r:id="rId15"/>
    <p:sldId id="294" r:id="rId16"/>
    <p:sldId id="293" r:id="rId17"/>
    <p:sldId id="275" r:id="rId18"/>
    <p:sldId id="274" r:id="rId19"/>
    <p:sldId id="261" r:id="rId20"/>
    <p:sldId id="289" r:id="rId21"/>
    <p:sldId id="291" r:id="rId22"/>
    <p:sldId id="263" r:id="rId23"/>
    <p:sldId id="269" r:id="rId24"/>
    <p:sldId id="265" r:id="rId25"/>
    <p:sldId id="266" r:id="rId26"/>
    <p:sldId id="270" r:id="rId27"/>
    <p:sldId id="278" r:id="rId28"/>
    <p:sldId id="267" r:id="rId29"/>
    <p:sldId id="296" r:id="rId30"/>
    <p:sldId id="277" r:id="rId31"/>
  </p:sldIdLst>
  <p:sldSz cx="109728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9" autoAdjust="0"/>
    <p:restoredTop sz="94693" autoAdjust="0"/>
  </p:normalViewPr>
  <p:slideViewPr>
    <p:cSldViewPr snapToGrid="0" snapToObjects="1">
      <p:cViewPr>
        <p:scale>
          <a:sx n="70" d="100"/>
          <a:sy n="70" d="100"/>
        </p:scale>
        <p:origin x="-888" y="-120"/>
      </p:cViewPr>
      <p:guideLst>
        <p:guide orient="horz" pos="2160"/>
        <p:guide pos="3456"/>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8BDA385-9780-D54C-8CF5-928BF399B1DD}" type="datetimeFigureOut">
              <a:rPr lang="en-US" smtClean="0"/>
              <a:t>11/11/2016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DEDB065-6285-A343-9B9A-002BEF2F5478}" type="slidenum">
              <a:rPr lang="en-US" smtClean="0"/>
              <a:t>‹#›</a:t>
            </a:fld>
            <a:endParaRPr lang="en-US"/>
          </a:p>
        </p:txBody>
      </p:sp>
    </p:spTree>
    <p:extLst>
      <p:ext uri="{BB962C8B-B14F-4D97-AF65-F5344CB8AC3E}">
        <p14:creationId xmlns:p14="http://schemas.microsoft.com/office/powerpoint/2010/main" val="8639335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92F6FE-ACD5-4226-ADD8-6BDD07E282B2}" type="datetimeFigureOut">
              <a:rPr lang="en-US" smtClean="0"/>
              <a:t>11/11/2016</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76DC83-50F2-414A-BA99-CD61BF5B8713}" type="slidenum">
              <a:rPr lang="en-US" smtClean="0"/>
              <a:t>‹#›</a:t>
            </a:fld>
            <a:endParaRPr lang="en-US"/>
          </a:p>
        </p:txBody>
      </p:sp>
    </p:spTree>
    <p:extLst>
      <p:ext uri="{BB962C8B-B14F-4D97-AF65-F5344CB8AC3E}">
        <p14:creationId xmlns:p14="http://schemas.microsoft.com/office/powerpoint/2010/main" val="20282758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76DC83-50F2-414A-BA99-CD61BF5B8713}" type="slidenum">
              <a:rPr lang="en-US" smtClean="0"/>
              <a:t>1</a:t>
            </a:fld>
            <a:endParaRPr lang="en-US"/>
          </a:p>
        </p:txBody>
      </p:sp>
    </p:spTree>
    <p:extLst>
      <p:ext uri="{BB962C8B-B14F-4D97-AF65-F5344CB8AC3E}">
        <p14:creationId xmlns:p14="http://schemas.microsoft.com/office/powerpoint/2010/main" val="3841037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dirty="0" smtClean="0"/>
              <a:t>t</a:t>
            </a:r>
            <a:endParaRPr lang="en-US" dirty="0"/>
          </a:p>
        </p:txBody>
      </p:sp>
      <p:sp>
        <p:nvSpPr>
          <p:cNvPr id="4" name="Slide Number Placeholder 3"/>
          <p:cNvSpPr>
            <a:spLocks noGrp="1"/>
          </p:cNvSpPr>
          <p:nvPr>
            <p:ph type="sldNum" sz="quarter" idx="10"/>
          </p:nvPr>
        </p:nvSpPr>
        <p:spPr/>
        <p:txBody>
          <a:bodyPr/>
          <a:lstStyle/>
          <a:p>
            <a:fld id="{1F1C584F-7C3E-4F7F-907C-A86090C4182C}"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534977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F3FD0BE-7B56-47C1-8EB9-0B5E31A756A0}"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2939645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F3FD0BE-7B56-47C1-8EB9-0B5E31A756A0}"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2939645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1963E30-EE4B-41F6-8617-FDDF33BA4537}" type="slidenum">
              <a:rPr lang="en-GB" smtClean="0">
                <a:solidFill>
                  <a:prstClr val="black"/>
                </a:solidFill>
              </a:rPr>
              <a:pPr/>
              <a:t>21</a:t>
            </a:fld>
            <a:endParaRPr lang="en-GB">
              <a:solidFill>
                <a:prstClr val="black"/>
              </a:solidFill>
            </a:endParaRPr>
          </a:p>
        </p:txBody>
      </p:sp>
    </p:spTree>
    <p:extLst>
      <p:ext uri="{BB962C8B-B14F-4D97-AF65-F5344CB8AC3E}">
        <p14:creationId xmlns:p14="http://schemas.microsoft.com/office/powerpoint/2010/main" val="2411927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1963E30-EE4B-41F6-8617-FDDF33BA4537}" type="slidenum">
              <a:rPr lang="en-GB" smtClean="0">
                <a:solidFill>
                  <a:prstClr val="black"/>
                </a:solidFill>
              </a:rPr>
              <a:pPr/>
              <a:t>22</a:t>
            </a:fld>
            <a:endParaRPr lang="en-GB">
              <a:solidFill>
                <a:prstClr val="black"/>
              </a:solidFill>
            </a:endParaRPr>
          </a:p>
        </p:txBody>
      </p:sp>
    </p:spTree>
    <p:extLst>
      <p:ext uri="{BB962C8B-B14F-4D97-AF65-F5344CB8AC3E}">
        <p14:creationId xmlns:p14="http://schemas.microsoft.com/office/powerpoint/2010/main" val="24119272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0" dirty="0" smtClean="0"/>
              <a:t>WHA (2016). </a:t>
            </a:r>
            <a:r>
              <a:rPr lang="en-US" sz="1200" b="0" i="0" u="none" strike="noStrike" kern="1200" baseline="0" dirty="0" smtClean="0">
                <a:solidFill>
                  <a:schemeClr val="tx1"/>
                </a:solidFill>
                <a:latin typeface="+mn-lt"/>
                <a:ea typeface="+mn-ea"/>
                <a:cs typeface="+mn-cs"/>
              </a:rPr>
              <a:t>Health in the 2030 Agenda for Sustainable Development. </a:t>
            </a:r>
            <a:r>
              <a:rPr lang="en-US" b="0" dirty="0" smtClean="0"/>
              <a:t>World Health Assembly resolution 69.11</a:t>
            </a:r>
          </a:p>
          <a:p>
            <a:r>
              <a:rPr lang="en-US" sz="1200" b="0" i="0" u="none" strike="noStrike" kern="1200" baseline="0" dirty="0" smtClean="0">
                <a:solidFill>
                  <a:schemeClr val="tx1"/>
                </a:solidFill>
                <a:latin typeface="+mn-lt"/>
                <a:ea typeface="+mn-ea"/>
                <a:cs typeface="+mn-cs"/>
              </a:rPr>
              <a:t>Geneva, </a:t>
            </a:r>
            <a:r>
              <a:rPr lang="en-US" b="0" dirty="0" smtClean="0"/>
              <a:t>http://apps.who.int/gb/ebwha/pdf_files/WHA69/A69_R11-en.pdf </a:t>
            </a:r>
          </a:p>
          <a:p>
            <a:endParaRPr lang="en-US" dirty="0" smtClean="0"/>
          </a:p>
          <a:p>
            <a:r>
              <a:rPr lang="en-US" sz="1200" b="0" i="0" u="none" strike="noStrike" kern="1200" baseline="0" dirty="0" smtClean="0">
                <a:solidFill>
                  <a:schemeClr val="tx1"/>
                </a:solidFill>
                <a:latin typeface="+mn-lt"/>
                <a:ea typeface="+mn-ea"/>
                <a:cs typeface="+mn-cs"/>
              </a:rPr>
              <a:t>the Goals and targets of the 2030 Agenda for Sustainable Development are integrated and indivisible, balance the three dimensions of sustainable development (the economic, social, and environmental), </a:t>
            </a:r>
            <a:endParaRPr lang="en-US" dirty="0" smtClean="0"/>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importance of health systems strengthening as it is critical to the achievement of all targets of SDG 3</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URGES MS: (2) to prioritize health system strengthening, including ensuring an adequately skilled and compensated health workforce, in order to achieve and sustain universal health coverage, defined as universal access to quality promotion, prevention, treatment, rehabilitation and palliation services, including access to safe, effective, quality and affordable essential medicines and vaccines for all, ensuring financial protection from out-of-pocket expenditure on health for all with a special emphasis on the poor, vulnerable, and marginalized segments of the population2 as fundamental to the achievement of the 2030 Agenda for Sustainable Development;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URGES MS (3) to emphasize the need for cooperative action at the national, regional, and global levels across and within all government sectors to tackle social, environmental and economic determinants of health, to reduce health inequities, in particular through the empowerment of women and girls, and contribute to sustainable development, including “Health in All Policies” as appropriate;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Emphasizing the need for community engagement to focus attention on more rational and forward-looking integration of health workers at community level into functional health systems aligned with country objectives and actions, and on recognizing them as key players to extend and deliver basic health services directly to communities to achieve the Goals of the 2030 Agenda for Sustainable Development; </a:t>
            </a:r>
          </a:p>
          <a:p>
            <a:endParaRPr lang="en-US" sz="1200" b="0" i="0" u="none" strike="noStrike" kern="1200" baseline="0" dirty="0" smtClean="0">
              <a:solidFill>
                <a:schemeClr val="tx1"/>
              </a:solidFill>
              <a:latin typeface="+mn-lt"/>
              <a:ea typeface="+mn-ea"/>
              <a:cs typeface="+mn-cs"/>
            </a:endParaRPr>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1F1C584F-7C3E-4F7F-907C-A86090C4182C}"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8571706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74320" y="228600"/>
            <a:ext cx="10435133"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53998" y="5353963"/>
            <a:ext cx="10468051"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822960" y="1600200"/>
            <a:ext cx="932688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645920" y="3556001"/>
            <a:ext cx="768096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30E2307-1E40-4E12-8716-25BFDA8E7013}" type="datetime1">
              <a:rPr lang="en-US" smtClean="0"/>
              <a:pPr/>
              <a:t>11/11/2016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pic>
        <p:nvPicPr>
          <p:cNvPr id="9" name="Picture 8" descr="MENA logo-01.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907177" y="980557"/>
            <a:ext cx="7265906" cy="123929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CFCF5A-EA79-452C-A52C-1A2668C2E7DF}" type="datetime1">
              <a:rPr lang="en-US" smtClean="0"/>
              <a:pPr/>
              <a:t>11/11/2016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74320" y="228600"/>
            <a:ext cx="10435133"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2E5C4C28-BD4B-4892-9A2D-6E19BD753A9A}" type="datetime1">
              <a:rPr lang="en-US" smtClean="0"/>
              <a:pPr/>
              <a:t>11/11/2016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grpSp>
        <p:nvGrpSpPr>
          <p:cNvPr id="15" name="Group 14"/>
          <p:cNvGrpSpPr>
            <a:grpSpLocks noChangeAspect="1"/>
          </p:cNvGrpSpPr>
          <p:nvPr/>
        </p:nvGrpSpPr>
        <p:grpSpPr bwMode="hidden">
          <a:xfrm>
            <a:off x="253998" y="714191"/>
            <a:ext cx="10468051"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7955280" y="1447803"/>
            <a:ext cx="246888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48640" y="1447800"/>
            <a:ext cx="722376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22" name="Picture 21"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256926" y="6041319"/>
            <a:ext cx="3365155" cy="57397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20179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22960" y="2130459"/>
            <a:ext cx="932688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645920" y="3886200"/>
            <a:ext cx="768096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4B63324-95EF-403B-8EB0-F008071773F1}" type="datetimeFigureOut">
              <a:rPr lang="en-US" smtClean="0">
                <a:solidFill>
                  <a:prstClr val="black">
                    <a:tint val="75000"/>
                  </a:prstClr>
                </a:solidFill>
              </a:rPr>
              <a:pPr/>
              <a:t>11/11/2016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3C9617F-9555-4A6E-A0B7-C1315160813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715826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B63324-95EF-403B-8EB0-F008071773F1}" type="datetimeFigureOut">
              <a:rPr lang="en-US" smtClean="0">
                <a:solidFill>
                  <a:prstClr val="black">
                    <a:tint val="75000"/>
                  </a:prstClr>
                </a:solidFill>
              </a:rPr>
              <a:pPr/>
              <a:t>11/11/2016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3C9617F-9555-4A6E-A0B7-C1315160813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334653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777" y="4406934"/>
            <a:ext cx="932688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866777" y="2906713"/>
            <a:ext cx="932688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4B63324-95EF-403B-8EB0-F008071773F1}" type="datetimeFigureOut">
              <a:rPr lang="en-US" smtClean="0">
                <a:solidFill>
                  <a:prstClr val="black">
                    <a:tint val="75000"/>
                  </a:prstClr>
                </a:solidFill>
              </a:rPr>
              <a:pPr/>
              <a:t>11/11/2016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3C9617F-9555-4A6E-A0B7-C1315160813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231248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48640" y="1600206"/>
            <a:ext cx="484632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577840" y="1600206"/>
            <a:ext cx="484632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4B63324-95EF-403B-8EB0-F008071773F1}" type="datetimeFigureOut">
              <a:rPr lang="en-US" smtClean="0">
                <a:solidFill>
                  <a:prstClr val="black">
                    <a:tint val="75000"/>
                  </a:prstClr>
                </a:solidFill>
              </a:rPr>
              <a:pPr/>
              <a:t>11/11/2016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3C9617F-9555-4A6E-A0B7-C1315160813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04738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48642" y="1535113"/>
            <a:ext cx="484822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48642" y="2174875"/>
            <a:ext cx="484822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574050" y="1535113"/>
            <a:ext cx="485013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574050" y="2174875"/>
            <a:ext cx="485013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4B63324-95EF-403B-8EB0-F008071773F1}" type="datetimeFigureOut">
              <a:rPr lang="en-US" smtClean="0">
                <a:solidFill>
                  <a:prstClr val="black">
                    <a:tint val="75000"/>
                  </a:prstClr>
                </a:solidFill>
              </a:rPr>
              <a:pPr/>
              <a:t>11/11/2016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3C9617F-9555-4A6E-A0B7-C1315160813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868494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4B63324-95EF-403B-8EB0-F008071773F1}" type="datetimeFigureOut">
              <a:rPr lang="en-US" smtClean="0">
                <a:solidFill>
                  <a:prstClr val="black">
                    <a:tint val="75000"/>
                  </a:prstClr>
                </a:solidFill>
              </a:rPr>
              <a:pPr/>
              <a:t>11/11/2016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3C9617F-9555-4A6E-A0B7-C1315160813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704623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B63324-95EF-403B-8EB0-F008071773F1}" type="datetimeFigureOut">
              <a:rPr lang="en-US" smtClean="0">
                <a:solidFill>
                  <a:prstClr val="black">
                    <a:tint val="75000"/>
                  </a:prstClr>
                </a:solidFill>
              </a:rPr>
              <a:pPr/>
              <a:t>11/11/2016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3C9617F-9555-4A6E-A0B7-C1315160813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25094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FD9D02-426E-46C9-9EE9-0DE1EF8B2838}" type="datetime1">
              <a:rPr lang="en-US" smtClean="0"/>
              <a:pPr/>
              <a:t>11/11/2016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8650" y="273050"/>
            <a:ext cx="3609977"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290072" y="273074"/>
            <a:ext cx="61341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48650" y="1435103"/>
            <a:ext cx="360997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B63324-95EF-403B-8EB0-F008071773F1}" type="datetimeFigureOut">
              <a:rPr lang="en-US" smtClean="0">
                <a:solidFill>
                  <a:prstClr val="black">
                    <a:tint val="75000"/>
                  </a:prstClr>
                </a:solidFill>
              </a:rPr>
              <a:pPr/>
              <a:t>11/11/2016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3C9617F-9555-4A6E-A0B7-C1315160813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83418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50746" y="4800600"/>
            <a:ext cx="658368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150746" y="612775"/>
            <a:ext cx="658368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150746" y="5367338"/>
            <a:ext cx="658368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4B63324-95EF-403B-8EB0-F008071773F1}" type="datetimeFigureOut">
              <a:rPr lang="en-US" smtClean="0">
                <a:solidFill>
                  <a:prstClr val="black">
                    <a:tint val="75000"/>
                  </a:prstClr>
                </a:solidFill>
              </a:rPr>
              <a:pPr/>
              <a:t>11/11/2016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3C9617F-9555-4A6E-A0B7-C1315160813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55563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B63324-95EF-403B-8EB0-F008071773F1}" type="datetimeFigureOut">
              <a:rPr lang="en-US" smtClean="0">
                <a:solidFill>
                  <a:prstClr val="black">
                    <a:tint val="75000"/>
                  </a:prstClr>
                </a:solidFill>
              </a:rPr>
              <a:pPr/>
              <a:t>11/11/2016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3C9617F-9555-4A6E-A0B7-C1315160813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840716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55280" y="274661"/>
            <a:ext cx="246888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48640" y="274661"/>
            <a:ext cx="722376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B63324-95EF-403B-8EB0-F008071773F1}" type="datetimeFigureOut">
              <a:rPr lang="en-US" smtClean="0">
                <a:solidFill>
                  <a:prstClr val="black">
                    <a:tint val="75000"/>
                  </a:prstClr>
                </a:solidFill>
              </a:rPr>
              <a:pPr/>
              <a:t>11/11/2016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3C9617F-9555-4A6E-A0B7-C1315160813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755317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cSld name="1_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5857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8" y="4664147"/>
            <a:ext cx="10981307"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Title 8"/>
          <p:cNvSpPr>
            <a:spLocks noGrp="1"/>
          </p:cNvSpPr>
          <p:nvPr>
            <p:ph type="ctrTitle"/>
          </p:nvPr>
        </p:nvSpPr>
        <p:spPr>
          <a:xfrm>
            <a:off x="822960" y="1752628"/>
            <a:ext cx="932688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822960" y="3611607"/>
            <a:ext cx="932688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4515" y="4953000"/>
            <a:ext cx="10977318"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EB253177-8A7F-44A7-B538-B564FF35A2F4}" type="datetimeFigureOut">
              <a:rPr lang="en-US" smtClean="0"/>
              <a:pPr/>
              <a:t>11/11/2016</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90DF0631-5B69-4EED-B721-38E9CF07A06C}" type="slidenum">
              <a:rPr lang="en-US" smtClean="0"/>
              <a:pPr/>
              <a:t>‹#›</a:t>
            </a:fld>
            <a:endParaRPr lang="en-US"/>
          </a:p>
        </p:txBody>
      </p:sp>
    </p:spTree>
    <p:extLst>
      <p:ext uri="{BB962C8B-B14F-4D97-AF65-F5344CB8AC3E}">
        <p14:creationId xmlns:p14="http://schemas.microsoft.com/office/powerpoint/2010/main" val="10916447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B253177-8A7F-44A7-B538-B564FF35A2F4}" type="datetimeFigureOut">
              <a:rPr lang="en-US" smtClean="0">
                <a:solidFill>
                  <a:prstClr val="black"/>
                </a:solidFill>
              </a:rPr>
              <a:pPr/>
              <a:t>11/11/2016</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90DF0631-5B69-4EED-B721-38E9CF07A06C}" type="slidenum">
              <a:rPr lang="en-US" smtClean="0">
                <a:solidFill>
                  <a:prstClr val="black"/>
                </a:solidFill>
              </a:rPr>
              <a:pPr/>
              <a:t>‹#›</a:t>
            </a:fld>
            <a:endParaRPr lang="en-US">
              <a:solidFill>
                <a:prstClr val="black"/>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2304727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850" y="1059712"/>
            <a:ext cx="932688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707257" y="2931712"/>
            <a:ext cx="54864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EB253177-8A7F-44A7-B538-B564FF35A2F4}" type="datetimeFigureOut">
              <a:rPr lang="en-US" smtClean="0">
                <a:solidFill>
                  <a:prstClr val="black"/>
                </a:solidFill>
              </a:rPr>
              <a:pPr/>
              <a:t>11/11/2016</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90DF0631-5B69-4EED-B721-38E9CF07A06C}" type="slidenum">
              <a:rPr lang="en-US" smtClean="0">
                <a:solidFill>
                  <a:prstClr val="black"/>
                </a:solidFill>
              </a:rPr>
              <a:pPr/>
              <a:t>‹#›</a:t>
            </a:fld>
            <a:endParaRPr lang="en-US">
              <a:solidFill>
                <a:prstClr val="black"/>
              </a:solidFill>
            </a:endParaRPr>
          </a:p>
        </p:txBody>
      </p:sp>
      <p:sp>
        <p:nvSpPr>
          <p:cNvPr id="7" name="Chevron 6"/>
          <p:cNvSpPr/>
          <p:nvPr/>
        </p:nvSpPr>
        <p:spPr>
          <a:xfrm>
            <a:off x="4364016" y="3005472"/>
            <a:ext cx="219456"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8" name="Chevron 7"/>
          <p:cNvSpPr/>
          <p:nvPr/>
        </p:nvSpPr>
        <p:spPr>
          <a:xfrm>
            <a:off x="4140318" y="3005472"/>
            <a:ext cx="219456"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28124194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48640" y="1481336"/>
            <a:ext cx="484632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577840" y="1481336"/>
            <a:ext cx="484632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B253177-8A7F-44A7-B538-B564FF35A2F4}" type="datetimeFigureOut">
              <a:rPr lang="en-US" smtClean="0">
                <a:solidFill>
                  <a:prstClr val="black"/>
                </a:solidFill>
              </a:rPr>
              <a:pPr/>
              <a:t>11/11/2016</a:t>
            </a:fld>
            <a:endParaRPr lang="en-US">
              <a:solidFill>
                <a:prstClr val="black"/>
              </a:solidFill>
            </a:endParaRPr>
          </a:p>
        </p:txBody>
      </p:sp>
      <p:sp>
        <p:nvSpPr>
          <p:cNvPr id="6" name="Footer Placeholder 5"/>
          <p:cNvSpPr>
            <a:spLocks noGrp="1"/>
          </p:cNvSpPr>
          <p:nvPr>
            <p:ph type="ftr" sz="quarter" idx="11"/>
          </p:nvPr>
        </p:nvSpPr>
        <p:spPr/>
        <p:txBody>
          <a:bodyPr/>
          <a:lstStyle>
            <a:extLst/>
          </a:lstStyle>
          <a:p>
            <a:endParaRPr lang="en-US">
              <a:solidFill>
                <a:prstClr val="black"/>
              </a:solidFill>
            </a:endParaRPr>
          </a:p>
        </p:txBody>
      </p:sp>
      <p:sp>
        <p:nvSpPr>
          <p:cNvPr id="7" name="Slide Number Placeholder 6"/>
          <p:cNvSpPr>
            <a:spLocks noGrp="1"/>
          </p:cNvSpPr>
          <p:nvPr>
            <p:ph type="sldNum" sz="quarter" idx="12"/>
          </p:nvPr>
        </p:nvSpPr>
        <p:spPr/>
        <p:txBody>
          <a:bodyPr/>
          <a:lstStyle>
            <a:extLst/>
          </a:lstStyle>
          <a:p>
            <a:fld id="{90DF0631-5B69-4EED-B721-38E9CF07A06C}" type="slidenum">
              <a:rPr lang="en-US" smtClean="0">
                <a:solidFill>
                  <a:prstClr val="black"/>
                </a:solidFill>
              </a:rPr>
              <a:pPr/>
              <a:t>‹#›</a:t>
            </a:fld>
            <a:endParaRPr lang="en-US">
              <a:solidFill>
                <a:prstClr val="black"/>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15037431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8640" y="273050"/>
            <a:ext cx="987552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548642" y="5410200"/>
            <a:ext cx="4848226"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5574052" y="5410200"/>
            <a:ext cx="4850130"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548642" y="1444320"/>
            <a:ext cx="4848226"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5574051" y="1444320"/>
            <a:ext cx="4850130"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EB253177-8A7F-44A7-B538-B564FF35A2F4}" type="datetimeFigureOut">
              <a:rPr lang="en-US" smtClean="0">
                <a:solidFill>
                  <a:prstClr val="black"/>
                </a:solidFill>
              </a:rPr>
              <a:pPr/>
              <a:t>11/11/2016</a:t>
            </a:fld>
            <a:endParaRPr lang="en-US">
              <a:solidFill>
                <a:prstClr val="black"/>
              </a:solidFill>
            </a:endParaRPr>
          </a:p>
        </p:txBody>
      </p:sp>
      <p:sp>
        <p:nvSpPr>
          <p:cNvPr id="8" name="Footer Placeholder 7"/>
          <p:cNvSpPr>
            <a:spLocks noGrp="1"/>
          </p:cNvSpPr>
          <p:nvPr>
            <p:ph type="ftr" sz="quarter" idx="11"/>
          </p:nvPr>
        </p:nvSpPr>
        <p:spPr/>
        <p:txBody>
          <a:bodyPr/>
          <a:lstStyle>
            <a:extLst/>
          </a:lstStyle>
          <a:p>
            <a:endParaRPr lang="en-US">
              <a:solidFill>
                <a:prstClr val="black"/>
              </a:solidFill>
            </a:endParaRPr>
          </a:p>
        </p:txBody>
      </p:sp>
      <p:sp>
        <p:nvSpPr>
          <p:cNvPr id="9" name="Slide Number Placeholder 8"/>
          <p:cNvSpPr>
            <a:spLocks noGrp="1"/>
          </p:cNvSpPr>
          <p:nvPr>
            <p:ph type="sldNum" sz="quarter" idx="12"/>
          </p:nvPr>
        </p:nvSpPr>
        <p:spPr/>
        <p:txBody>
          <a:bodyPr/>
          <a:lstStyle>
            <a:extLst/>
          </a:lstStyle>
          <a:p>
            <a:fld id="{90DF0631-5B69-4EED-B721-38E9CF07A06C}"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2030746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74320" y="228600"/>
            <a:ext cx="10435133"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7256926" y="4203592"/>
            <a:ext cx="3451715"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3143186" y="4075290"/>
            <a:ext cx="6653418"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3394474" y="4087562"/>
            <a:ext cx="6561576"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6731387" y="4074177"/>
            <a:ext cx="39696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53998" y="4058555"/>
            <a:ext cx="10468051"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828038" y="2463560"/>
            <a:ext cx="932688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640839" y="1437449"/>
            <a:ext cx="7701281"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B8AEBBE-F8B2-42CF-9895-E86A608384EB}" type="datetime1">
              <a:rPr lang="en-US" smtClean="0"/>
              <a:pPr/>
              <a:t>11/11/2016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pic>
        <p:nvPicPr>
          <p:cNvPr id="16" name="Picture 15"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256926" y="6041318"/>
            <a:ext cx="3365155" cy="573970"/>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EB253177-8A7F-44A7-B538-B564FF35A2F4}" type="datetimeFigureOut">
              <a:rPr lang="en-US" smtClean="0">
                <a:solidFill>
                  <a:prstClr val="black"/>
                </a:solidFill>
              </a:rPr>
              <a:pPr/>
              <a:t>11/11/2016</a:t>
            </a:fld>
            <a:endParaRPr lang="en-US">
              <a:solidFill>
                <a:prstClr val="black"/>
              </a:solidFill>
            </a:endParaRPr>
          </a:p>
        </p:txBody>
      </p:sp>
      <p:sp>
        <p:nvSpPr>
          <p:cNvPr id="4" name="Footer Placeholder 3"/>
          <p:cNvSpPr>
            <a:spLocks noGrp="1"/>
          </p:cNvSpPr>
          <p:nvPr>
            <p:ph type="ftr" sz="quarter" idx="11"/>
          </p:nvPr>
        </p:nvSpPr>
        <p:spPr/>
        <p:txBody>
          <a:bodyPr/>
          <a:lstStyle>
            <a:extLst/>
          </a:lstStyle>
          <a:p>
            <a:endParaRPr lang="en-US">
              <a:solidFill>
                <a:prstClr val="black"/>
              </a:solidFill>
            </a:endParaRPr>
          </a:p>
        </p:txBody>
      </p:sp>
      <p:sp>
        <p:nvSpPr>
          <p:cNvPr id="5" name="Slide Number Placeholder 4"/>
          <p:cNvSpPr>
            <a:spLocks noGrp="1"/>
          </p:cNvSpPr>
          <p:nvPr>
            <p:ph type="sldNum" sz="quarter" idx="12"/>
          </p:nvPr>
        </p:nvSpPr>
        <p:spPr/>
        <p:txBody>
          <a:bodyPr/>
          <a:lstStyle>
            <a:extLst/>
          </a:lstStyle>
          <a:p>
            <a:fld id="{90DF0631-5B69-4EED-B721-38E9CF07A06C}" type="slidenum">
              <a:rPr lang="en-US" smtClean="0">
                <a:solidFill>
                  <a:prstClr val="black"/>
                </a:solidFill>
              </a:rPr>
              <a:pPr/>
              <a:t>‹#›</a:t>
            </a:fld>
            <a:endParaRPr lang="en-US">
              <a:solidFill>
                <a:prstClr val="black"/>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37194471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EB253177-8A7F-44A7-B538-B564FF35A2F4}" type="datetimeFigureOut">
              <a:rPr lang="en-US" smtClean="0">
                <a:solidFill>
                  <a:prstClr val="black"/>
                </a:solidFill>
              </a:rPr>
              <a:pPr/>
              <a:t>11/11/2016</a:t>
            </a:fld>
            <a:endParaRPr lang="en-US">
              <a:solidFill>
                <a:prstClr val="black"/>
              </a:solidFill>
            </a:endParaRPr>
          </a:p>
        </p:txBody>
      </p:sp>
      <p:sp>
        <p:nvSpPr>
          <p:cNvPr id="3" name="Footer Placeholder 2"/>
          <p:cNvSpPr>
            <a:spLocks noGrp="1"/>
          </p:cNvSpPr>
          <p:nvPr>
            <p:ph type="ftr" sz="quarter" idx="11"/>
          </p:nvPr>
        </p:nvSpPr>
        <p:spPr/>
        <p:txBody>
          <a:bodyPr/>
          <a:lstStyle>
            <a:extLst/>
          </a:lstStyle>
          <a:p>
            <a:endParaRPr lang="en-US">
              <a:solidFill>
                <a:prstClr val="black"/>
              </a:solidFill>
            </a:endParaRPr>
          </a:p>
        </p:txBody>
      </p:sp>
      <p:sp>
        <p:nvSpPr>
          <p:cNvPr id="4" name="Slide Number Placeholder 3"/>
          <p:cNvSpPr>
            <a:spLocks noGrp="1"/>
          </p:cNvSpPr>
          <p:nvPr>
            <p:ph type="sldNum" sz="quarter" idx="12"/>
          </p:nvPr>
        </p:nvSpPr>
        <p:spPr/>
        <p:txBody>
          <a:bodyPr/>
          <a:lstStyle>
            <a:extLst/>
          </a:lstStyle>
          <a:p>
            <a:fld id="{90DF0631-5B69-4EED-B721-38E9CF07A06C}"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6631821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97301" y="4876800"/>
            <a:ext cx="8978130"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303531" y="5355102"/>
            <a:ext cx="4769510"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097291" y="274320"/>
            <a:ext cx="897575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8072438" y="6407944"/>
            <a:ext cx="2304288" cy="365760"/>
          </a:xfrm>
        </p:spPr>
        <p:txBody>
          <a:bodyPr/>
          <a:lstStyle>
            <a:extLst/>
          </a:lstStyle>
          <a:p>
            <a:fld id="{EB253177-8A7F-44A7-B538-B564FF35A2F4}" type="datetimeFigureOut">
              <a:rPr lang="en-US" smtClean="0">
                <a:solidFill>
                  <a:prstClr val="black"/>
                </a:solidFill>
              </a:rPr>
              <a:pPr/>
              <a:t>11/11/2016</a:t>
            </a:fld>
            <a:endParaRPr lang="en-US">
              <a:solidFill>
                <a:prstClr val="black"/>
              </a:solidFill>
            </a:endParaRPr>
          </a:p>
        </p:txBody>
      </p:sp>
      <p:sp>
        <p:nvSpPr>
          <p:cNvPr id="6" name="Footer Placeholder 5"/>
          <p:cNvSpPr>
            <a:spLocks noGrp="1"/>
          </p:cNvSpPr>
          <p:nvPr>
            <p:ph type="ftr" sz="quarter" idx="11"/>
          </p:nvPr>
        </p:nvSpPr>
        <p:spPr/>
        <p:txBody>
          <a:bodyPr/>
          <a:lstStyle>
            <a:extLst/>
          </a:lstStyle>
          <a:p>
            <a:endParaRPr lang="en-US">
              <a:solidFill>
                <a:prstClr val="black"/>
              </a:solidFill>
            </a:endParaRPr>
          </a:p>
        </p:txBody>
      </p:sp>
      <p:sp>
        <p:nvSpPr>
          <p:cNvPr id="7" name="Slide Number Placeholder 6"/>
          <p:cNvSpPr>
            <a:spLocks noGrp="1"/>
          </p:cNvSpPr>
          <p:nvPr>
            <p:ph type="sldNum" sz="quarter" idx="12"/>
          </p:nvPr>
        </p:nvSpPr>
        <p:spPr/>
        <p:txBody>
          <a:bodyPr/>
          <a:lstStyle>
            <a:extLst/>
          </a:lstStyle>
          <a:p>
            <a:fld id="{90DF0631-5B69-4EED-B721-38E9CF07A06C}"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77716127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369478" y="5443402"/>
            <a:ext cx="859536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74320" y="189968"/>
            <a:ext cx="1042416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EB253177-8A7F-44A7-B538-B564FF35A2F4}" type="datetimeFigureOut">
              <a:rPr lang="en-US" smtClean="0">
                <a:solidFill>
                  <a:prstClr val="black"/>
                </a:solidFill>
              </a:rPr>
              <a:pPr/>
              <a:t>11/11/2016</a:t>
            </a:fld>
            <a:endParaRPr lang="en-US">
              <a:solidFill>
                <a:prstClr val="black"/>
              </a:solidFill>
            </a:endParaRPr>
          </a:p>
        </p:txBody>
      </p:sp>
      <p:sp>
        <p:nvSpPr>
          <p:cNvPr id="6" name="Footer Placeholder 5"/>
          <p:cNvSpPr>
            <a:spLocks noGrp="1"/>
          </p:cNvSpPr>
          <p:nvPr>
            <p:ph type="ftr" sz="quarter" idx="11"/>
          </p:nvPr>
        </p:nvSpPr>
        <p:spPr>
          <a:xfrm>
            <a:off x="5256108" y="6407980"/>
            <a:ext cx="2820817" cy="365125"/>
          </a:xfrm>
        </p:spPr>
        <p:txBody>
          <a:bodyPr/>
          <a:lstStyle>
            <a:lvl1pPr>
              <a:defRPr>
                <a:solidFill>
                  <a:schemeClr val="tx1"/>
                </a:solidFill>
              </a:defRPr>
            </a:lvl1pPr>
            <a:extLst/>
          </a:lstStyle>
          <a:p>
            <a:endParaRPr lang="en-US">
              <a:solidFill>
                <a:prstClr val="black"/>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90DF0631-5B69-4EED-B721-38E9CF07A06C}" type="slidenum">
              <a:rPr lang="en-US" smtClean="0">
                <a:solidFill>
                  <a:prstClr val="black"/>
                </a:solidFill>
              </a:rPr>
              <a:pPr/>
              <a:t>‹#›</a:t>
            </a:fld>
            <a:endParaRPr lang="en-US">
              <a:solidFill>
                <a:prstClr val="black"/>
              </a:solidFill>
            </a:endParaRPr>
          </a:p>
        </p:txBody>
      </p:sp>
      <p:sp>
        <p:nvSpPr>
          <p:cNvPr id="2" name="Title 1"/>
          <p:cNvSpPr>
            <a:spLocks noGrp="1"/>
          </p:cNvSpPr>
          <p:nvPr>
            <p:ph type="title"/>
          </p:nvPr>
        </p:nvSpPr>
        <p:spPr>
          <a:xfrm>
            <a:off x="274331" y="4865122"/>
            <a:ext cx="9690518"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599135" y="5944936"/>
            <a:ext cx="5928750"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9" name="Freeform 8"/>
          <p:cNvSpPr>
            <a:spLocks/>
          </p:cNvSpPr>
          <p:nvPr/>
        </p:nvSpPr>
        <p:spPr bwMode="auto">
          <a:xfrm>
            <a:off x="582871" y="5939011"/>
            <a:ext cx="442854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0" name="Right Triangle 9"/>
          <p:cNvSpPr>
            <a:spLocks/>
          </p:cNvSpPr>
          <p:nvPr/>
        </p:nvSpPr>
        <p:spPr bwMode="auto">
          <a:xfrm>
            <a:off x="-7245" y="5791253"/>
            <a:ext cx="4082778"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1" name="Straight Connector 10"/>
          <p:cNvCxnSpPr/>
          <p:nvPr/>
        </p:nvCxnSpPr>
        <p:spPr>
          <a:xfrm>
            <a:off x="-11082" y="5787774"/>
            <a:ext cx="4086611"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10396934" y="4988440"/>
            <a:ext cx="219456"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13" name="Chevron 12"/>
          <p:cNvSpPr/>
          <p:nvPr/>
        </p:nvSpPr>
        <p:spPr>
          <a:xfrm>
            <a:off x="10173234" y="4988440"/>
            <a:ext cx="219456"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20069918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48640" y="1481333"/>
            <a:ext cx="987552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B253177-8A7F-44A7-B538-B564FF35A2F4}" type="datetimeFigureOut">
              <a:rPr lang="en-US" smtClean="0">
                <a:solidFill>
                  <a:prstClr val="black"/>
                </a:solidFill>
              </a:rPr>
              <a:pPr/>
              <a:t>11/11/2016</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90DF0631-5B69-4EED-B721-38E9CF07A06C}"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7762270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212824" y="274666"/>
            <a:ext cx="2132964"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48640" y="274641"/>
            <a:ext cx="758952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B253177-8A7F-44A7-B538-B564FF35A2F4}" type="datetimeFigureOut">
              <a:rPr lang="en-US" smtClean="0">
                <a:solidFill>
                  <a:prstClr val="black"/>
                </a:solidFill>
              </a:rPr>
              <a:pPr/>
              <a:t>11/11/2016</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90DF0631-5B69-4EED-B721-38E9CF07A06C}"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1949293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Content Placeholder 3"/>
          <p:cNvPicPr>
            <a:picLocks noGrp="1"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9475"/>
            <a:ext cx="10972800" cy="6876951"/>
          </a:xfrm>
          <a:prstGeom prst="rect">
            <a:avLst/>
          </a:prstGeom>
        </p:spPr>
      </p:pic>
      <p:sp>
        <p:nvSpPr>
          <p:cNvPr id="2" name="Title 1"/>
          <p:cNvSpPr>
            <a:spLocks noGrp="1"/>
          </p:cNvSpPr>
          <p:nvPr>
            <p:ph type="ctrTitle"/>
          </p:nvPr>
        </p:nvSpPr>
        <p:spPr>
          <a:xfrm>
            <a:off x="822960" y="2130452"/>
            <a:ext cx="932688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645920" y="3886200"/>
            <a:ext cx="7680960" cy="1752600"/>
          </a:xfrm>
        </p:spPr>
        <p:txBody>
          <a:bodyPr/>
          <a:lstStyle>
            <a:lvl1pPr marL="0" indent="0" algn="ctr">
              <a:buNone/>
              <a:defRPr>
                <a:solidFill>
                  <a:schemeClr val="tx2">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6" name="Slide Number Placeholder 5"/>
          <p:cNvSpPr>
            <a:spLocks noGrp="1"/>
          </p:cNvSpPr>
          <p:nvPr>
            <p:ph type="sldNum" sz="quarter" idx="12"/>
          </p:nvPr>
        </p:nvSpPr>
        <p:spPr/>
        <p:txBody>
          <a:bodyPr/>
          <a:lstStyle/>
          <a:p>
            <a:fld id="{29998EA3-FA9D-4CA1-BAA1-56F414042093}" type="slidenum">
              <a:rPr lang="en-US" smtClean="0">
                <a:solidFill>
                  <a:prstClr val="white"/>
                </a:solidFill>
              </a:rPr>
              <a:pPr/>
              <a:t>‹#›</a:t>
            </a:fld>
            <a:endParaRPr lang="en-US">
              <a:solidFill>
                <a:prstClr val="white"/>
              </a:solidFill>
            </a:endParaRPr>
          </a:p>
        </p:txBody>
      </p:sp>
      <p:pic>
        <p:nvPicPr>
          <p:cNvPr id="4" name="Picture 3"/>
          <p:cNvPicPr>
            <a:picLocks noChangeAspect="1"/>
          </p:cNvPicPr>
          <p:nvPr userDrawn="1"/>
        </p:nvPicPr>
        <p:blipFill rotWithShape="1">
          <a:blip r:embed="rId3">
            <a:extLst>
              <a:ext uri="{28A0092B-C50C-407E-A947-70E740481C1C}">
                <a14:useLocalDpi xmlns:a14="http://schemas.microsoft.com/office/drawing/2010/main" val="0"/>
              </a:ext>
            </a:extLst>
          </a:blip>
          <a:srcRect l="2235" t="82353" r="76824" b="5255"/>
          <a:stretch/>
        </p:blipFill>
        <p:spPr>
          <a:xfrm>
            <a:off x="219470" y="5776887"/>
            <a:ext cx="2297833" cy="849855"/>
          </a:xfrm>
          <a:prstGeom prst="rect">
            <a:avLst/>
          </a:prstGeom>
        </p:spPr>
      </p:pic>
    </p:spTree>
    <p:extLst>
      <p:ext uri="{BB962C8B-B14F-4D97-AF65-F5344CB8AC3E}">
        <p14:creationId xmlns:p14="http://schemas.microsoft.com/office/powerpoint/2010/main" val="4228667530"/>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p:txBody>
          <a:bodyPr/>
          <a:lstStyle/>
          <a:p>
            <a:r>
              <a:rPr lang="en-US" smtClean="0">
                <a:solidFill>
                  <a:prstClr val="white"/>
                </a:solidFill>
              </a:rPr>
              <a:t>Towards universal health coverage in countries of the Eastern Mediterranean: challenges, opportunities and roadmap</a:t>
            </a:r>
            <a:endParaRPr lang="en-US">
              <a:solidFill>
                <a:prstClr val="white"/>
              </a:solidFill>
            </a:endParaRPr>
          </a:p>
        </p:txBody>
      </p:sp>
      <p:sp>
        <p:nvSpPr>
          <p:cNvPr id="6" name="Slide Number Placeholder 5"/>
          <p:cNvSpPr>
            <a:spLocks noGrp="1"/>
          </p:cNvSpPr>
          <p:nvPr>
            <p:ph type="sldNum" sz="quarter" idx="12"/>
          </p:nvPr>
        </p:nvSpPr>
        <p:spPr/>
        <p:txBody>
          <a:bodyPr/>
          <a:lstStyle/>
          <a:p>
            <a:fld id="{29998EA3-FA9D-4CA1-BAA1-56F414042093}"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457982217"/>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776" y="4406927"/>
            <a:ext cx="932688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866776" y="2906713"/>
            <a:ext cx="932688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p>
            <a:r>
              <a:rPr lang="en-US" smtClean="0">
                <a:solidFill>
                  <a:prstClr val="white"/>
                </a:solidFill>
              </a:rPr>
              <a:t>Towards universal health coverage in countries of the Eastern Mediterranean: challenges, opportunities and roadmap</a:t>
            </a:r>
            <a:endParaRPr lang="en-US">
              <a:solidFill>
                <a:prstClr val="white"/>
              </a:solidFill>
            </a:endParaRPr>
          </a:p>
        </p:txBody>
      </p:sp>
      <p:sp>
        <p:nvSpPr>
          <p:cNvPr id="6" name="Slide Number Placeholder 5"/>
          <p:cNvSpPr>
            <a:spLocks noGrp="1"/>
          </p:cNvSpPr>
          <p:nvPr>
            <p:ph type="sldNum" sz="quarter" idx="12"/>
          </p:nvPr>
        </p:nvSpPr>
        <p:spPr/>
        <p:txBody>
          <a:bodyPr/>
          <a:lstStyle/>
          <a:p>
            <a:fld id="{29998EA3-FA9D-4CA1-BAA1-56F414042093}"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456367748"/>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48640" y="1600206"/>
            <a:ext cx="484632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577840" y="1600206"/>
            <a:ext cx="484632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p>
            <a:r>
              <a:rPr lang="en-US" smtClean="0">
                <a:solidFill>
                  <a:prstClr val="white"/>
                </a:solidFill>
              </a:rPr>
              <a:t>Towards universal health coverage in countries of the Eastern Mediterranean: challenges, opportunities and roadmap</a:t>
            </a:r>
            <a:endParaRPr lang="en-US">
              <a:solidFill>
                <a:prstClr val="white"/>
              </a:solidFill>
            </a:endParaRPr>
          </a:p>
        </p:txBody>
      </p:sp>
      <p:sp>
        <p:nvSpPr>
          <p:cNvPr id="7" name="Slide Number Placeholder 6"/>
          <p:cNvSpPr>
            <a:spLocks noGrp="1"/>
          </p:cNvSpPr>
          <p:nvPr>
            <p:ph type="sldNum" sz="quarter" idx="12"/>
          </p:nvPr>
        </p:nvSpPr>
        <p:spPr/>
        <p:txBody>
          <a:bodyPr/>
          <a:lstStyle/>
          <a:p>
            <a:fld id="{29998EA3-FA9D-4CA1-BAA1-56F414042093}"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04173452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E1FAA6B6-10E5-4810-BC9F-DA72D8452E73}" type="datetime1">
              <a:rPr lang="en-US" smtClean="0"/>
              <a:pPr/>
              <a:t>11/11/2016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9" name="Content Placeholder 8"/>
          <p:cNvSpPr>
            <a:spLocks noGrp="1"/>
          </p:cNvSpPr>
          <p:nvPr>
            <p:ph sz="quarter" idx="13"/>
          </p:nvPr>
        </p:nvSpPr>
        <p:spPr>
          <a:xfrm>
            <a:off x="811987" y="2679192"/>
            <a:ext cx="4586630"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5574183" y="2679192"/>
            <a:ext cx="4586630"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48641" y="1535113"/>
            <a:ext cx="484822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48641" y="2174875"/>
            <a:ext cx="484822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574046" y="1535113"/>
            <a:ext cx="485013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574046" y="2174875"/>
            <a:ext cx="485013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p:txBody>
          <a:bodyPr/>
          <a:lstStyle/>
          <a:p>
            <a:r>
              <a:rPr lang="en-US" smtClean="0">
                <a:solidFill>
                  <a:prstClr val="white"/>
                </a:solidFill>
              </a:rPr>
              <a:t>Towards universal health coverage in countries of the Eastern Mediterranean: challenges, opportunities and roadmap</a:t>
            </a:r>
            <a:endParaRPr lang="en-US">
              <a:solidFill>
                <a:prstClr val="white"/>
              </a:solidFill>
            </a:endParaRPr>
          </a:p>
        </p:txBody>
      </p:sp>
      <p:sp>
        <p:nvSpPr>
          <p:cNvPr id="9" name="Slide Number Placeholder 8"/>
          <p:cNvSpPr>
            <a:spLocks noGrp="1"/>
          </p:cNvSpPr>
          <p:nvPr>
            <p:ph type="sldNum" sz="quarter" idx="12"/>
          </p:nvPr>
        </p:nvSpPr>
        <p:spPr/>
        <p:txBody>
          <a:bodyPr/>
          <a:lstStyle/>
          <a:p>
            <a:fld id="{29998EA3-FA9D-4CA1-BAA1-56F414042093}"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563399418"/>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p:txBody>
          <a:bodyPr/>
          <a:lstStyle/>
          <a:p>
            <a:r>
              <a:rPr lang="en-US" smtClean="0">
                <a:solidFill>
                  <a:prstClr val="white"/>
                </a:solidFill>
              </a:rPr>
              <a:t>Towards universal health coverage in countries of the Eastern Mediterranean: challenges, opportunities and roadmap</a:t>
            </a:r>
            <a:endParaRPr lang="en-US">
              <a:solidFill>
                <a:prstClr val="white"/>
              </a:solidFill>
            </a:endParaRPr>
          </a:p>
        </p:txBody>
      </p:sp>
      <p:sp>
        <p:nvSpPr>
          <p:cNvPr id="5" name="Slide Number Placeholder 4"/>
          <p:cNvSpPr>
            <a:spLocks noGrp="1"/>
          </p:cNvSpPr>
          <p:nvPr>
            <p:ph type="sldNum" sz="quarter" idx="12"/>
          </p:nvPr>
        </p:nvSpPr>
        <p:spPr/>
        <p:txBody>
          <a:bodyPr/>
          <a:lstStyle/>
          <a:p>
            <a:fld id="{29998EA3-FA9D-4CA1-BAA1-56F414042093}"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4178864772"/>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solidFill>
                  <a:prstClr val="white"/>
                </a:solidFill>
              </a:rPr>
              <a:t>Towards universal health coverage in countries of the Eastern Mediterranean: challenges, opportunities and roadmap</a:t>
            </a:r>
            <a:endParaRPr lang="en-US">
              <a:solidFill>
                <a:prstClr val="white"/>
              </a:solidFill>
            </a:endParaRPr>
          </a:p>
        </p:txBody>
      </p:sp>
      <p:sp>
        <p:nvSpPr>
          <p:cNvPr id="4" name="Slide Number Placeholder 3"/>
          <p:cNvSpPr>
            <a:spLocks noGrp="1"/>
          </p:cNvSpPr>
          <p:nvPr>
            <p:ph type="sldNum" sz="quarter" idx="12"/>
          </p:nvPr>
        </p:nvSpPr>
        <p:spPr/>
        <p:txBody>
          <a:bodyPr/>
          <a:lstStyle/>
          <a:p>
            <a:fld id="{29998EA3-FA9D-4CA1-BAA1-56F414042093}"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3236151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8645" y="273050"/>
            <a:ext cx="3609976"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290061" y="273077"/>
            <a:ext cx="61341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48645" y="1435103"/>
            <a:ext cx="360997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US" smtClean="0">
                <a:solidFill>
                  <a:prstClr val="white"/>
                </a:solidFill>
              </a:rPr>
              <a:t>Towards universal health coverage in countries of the Eastern Mediterranean: challenges, opportunities and roadmap</a:t>
            </a:r>
            <a:endParaRPr lang="en-US">
              <a:solidFill>
                <a:prstClr val="white"/>
              </a:solidFill>
            </a:endParaRPr>
          </a:p>
        </p:txBody>
      </p:sp>
      <p:sp>
        <p:nvSpPr>
          <p:cNvPr id="7" name="Slide Number Placeholder 6"/>
          <p:cNvSpPr>
            <a:spLocks noGrp="1"/>
          </p:cNvSpPr>
          <p:nvPr>
            <p:ph type="sldNum" sz="quarter" idx="12"/>
          </p:nvPr>
        </p:nvSpPr>
        <p:spPr/>
        <p:txBody>
          <a:bodyPr/>
          <a:lstStyle/>
          <a:p>
            <a:fld id="{29998EA3-FA9D-4CA1-BAA1-56F414042093}"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869859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50746" y="4800600"/>
            <a:ext cx="658368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150746" y="612775"/>
            <a:ext cx="658368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150746" y="5367338"/>
            <a:ext cx="658368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US" smtClean="0">
                <a:solidFill>
                  <a:prstClr val="white"/>
                </a:solidFill>
              </a:rPr>
              <a:t>Towards universal health coverage in countries of the Eastern Mediterranean: challenges, opportunities and roadmap</a:t>
            </a:r>
            <a:endParaRPr lang="en-US">
              <a:solidFill>
                <a:prstClr val="white"/>
              </a:solidFill>
            </a:endParaRPr>
          </a:p>
        </p:txBody>
      </p:sp>
      <p:sp>
        <p:nvSpPr>
          <p:cNvPr id="7" name="Slide Number Placeholder 6"/>
          <p:cNvSpPr>
            <a:spLocks noGrp="1"/>
          </p:cNvSpPr>
          <p:nvPr>
            <p:ph type="sldNum" sz="quarter" idx="12"/>
          </p:nvPr>
        </p:nvSpPr>
        <p:spPr/>
        <p:txBody>
          <a:bodyPr/>
          <a:lstStyle/>
          <a:p>
            <a:fld id="{29998EA3-FA9D-4CA1-BAA1-56F414042093}"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6851875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smtClean="0">
                <a:solidFill>
                  <a:prstClr val="white"/>
                </a:solidFill>
              </a:rPr>
              <a:t>Towards universal health coverage in countries of the Eastern Mediterranean: challenges, opportunities and roadmap</a:t>
            </a:r>
            <a:endParaRPr lang="en-US">
              <a:solidFill>
                <a:prstClr val="white"/>
              </a:solidFill>
            </a:endParaRPr>
          </a:p>
        </p:txBody>
      </p:sp>
      <p:sp>
        <p:nvSpPr>
          <p:cNvPr id="6" name="Slide Number Placeholder 5"/>
          <p:cNvSpPr>
            <a:spLocks noGrp="1"/>
          </p:cNvSpPr>
          <p:nvPr>
            <p:ph type="sldNum" sz="quarter" idx="12"/>
          </p:nvPr>
        </p:nvSpPr>
        <p:spPr/>
        <p:txBody>
          <a:bodyPr/>
          <a:lstStyle/>
          <a:p>
            <a:fld id="{29998EA3-FA9D-4CA1-BAA1-56F414042093}"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86716808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55280" y="274665"/>
            <a:ext cx="246888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48640" y="274665"/>
            <a:ext cx="722376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smtClean="0">
                <a:solidFill>
                  <a:prstClr val="white"/>
                </a:solidFill>
              </a:rPr>
              <a:t>Towards universal health coverage in countries of the Eastern Mediterranean: challenges, opportunities and roadmap</a:t>
            </a:r>
            <a:endParaRPr lang="en-US">
              <a:solidFill>
                <a:prstClr val="white"/>
              </a:solidFill>
            </a:endParaRPr>
          </a:p>
        </p:txBody>
      </p:sp>
      <p:sp>
        <p:nvSpPr>
          <p:cNvPr id="6" name="Slide Number Placeholder 5"/>
          <p:cNvSpPr>
            <a:spLocks noGrp="1"/>
          </p:cNvSpPr>
          <p:nvPr>
            <p:ph type="sldNum" sz="quarter" idx="12"/>
          </p:nvPr>
        </p:nvSpPr>
        <p:spPr/>
        <p:txBody>
          <a:bodyPr/>
          <a:lstStyle/>
          <a:p>
            <a:fld id="{29998EA3-FA9D-4CA1-BAA1-56F414042093}"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67491174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22960" y="2130454"/>
            <a:ext cx="932688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645920" y="3886200"/>
            <a:ext cx="768096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66CD7A8-805F-4CF8-A1E4-32F6D12A2BD6}" type="datetimeFigureOut">
              <a:rPr lang="en-GB" smtClean="0">
                <a:solidFill>
                  <a:prstClr val="black">
                    <a:tint val="75000"/>
                  </a:prstClr>
                </a:solidFill>
              </a:rPr>
              <a:pPr/>
              <a:t>11/11/2016</a:t>
            </a:fld>
            <a:endParaRPr lang="en-GB"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GB"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40828E2-D5E7-4328-ACFE-992B60DACD31}" type="slidenum">
              <a:rPr lang="en-GB" smtClean="0">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359773990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66CD7A8-805F-4CF8-A1E4-32F6D12A2BD6}" type="datetimeFigureOut">
              <a:rPr lang="en-GB" smtClean="0">
                <a:solidFill>
                  <a:prstClr val="black">
                    <a:tint val="75000"/>
                  </a:prstClr>
                </a:solidFill>
              </a:rPr>
              <a:pPr/>
              <a:t>11/11/2016</a:t>
            </a:fld>
            <a:endParaRPr lang="en-GB"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GB"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40828E2-D5E7-4328-ACFE-992B60DACD31}" type="slidenum">
              <a:rPr lang="en-GB" smtClean="0">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207519377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776" y="4406929"/>
            <a:ext cx="932688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866776" y="2906713"/>
            <a:ext cx="932688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6CD7A8-805F-4CF8-A1E4-32F6D12A2BD6}" type="datetimeFigureOut">
              <a:rPr lang="en-GB" smtClean="0">
                <a:solidFill>
                  <a:prstClr val="black">
                    <a:tint val="75000"/>
                  </a:prstClr>
                </a:solidFill>
              </a:rPr>
              <a:pPr/>
              <a:t>11/11/2016</a:t>
            </a:fld>
            <a:endParaRPr lang="en-GB"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GB"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40828E2-D5E7-4328-ACFE-992B60DACD31}" type="slidenum">
              <a:rPr lang="en-GB" smtClean="0">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38875867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1989" y="2678114"/>
            <a:ext cx="4586630"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12800" y="3429003"/>
            <a:ext cx="4584066"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577840" y="2678113"/>
            <a:ext cx="4586630"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574031" y="3429003"/>
            <a:ext cx="4586630"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D18D072-EF12-4AA2-BD71-ABC68B06D0E2}" type="datetime1">
              <a:rPr lang="en-US" smtClean="0"/>
              <a:pPr/>
              <a:t>11/11/2016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548640" y="1600206"/>
            <a:ext cx="484632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577840" y="1600206"/>
            <a:ext cx="484632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F66CD7A8-805F-4CF8-A1E4-32F6D12A2BD6}" type="datetimeFigureOut">
              <a:rPr lang="en-GB" smtClean="0">
                <a:solidFill>
                  <a:prstClr val="black">
                    <a:tint val="75000"/>
                  </a:prstClr>
                </a:solidFill>
              </a:rPr>
              <a:pPr/>
              <a:t>11/11/2016</a:t>
            </a:fld>
            <a:endParaRPr lang="en-GB"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GB"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840828E2-D5E7-4328-ACFE-992B60DACD31}" type="slidenum">
              <a:rPr lang="en-GB" smtClean="0">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12698451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548642" y="1535113"/>
            <a:ext cx="484822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48642" y="2174875"/>
            <a:ext cx="484822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5574047" y="1535113"/>
            <a:ext cx="485013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574047" y="2174875"/>
            <a:ext cx="485013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F66CD7A8-805F-4CF8-A1E4-32F6D12A2BD6}" type="datetimeFigureOut">
              <a:rPr lang="en-GB" smtClean="0">
                <a:solidFill>
                  <a:prstClr val="black">
                    <a:tint val="75000"/>
                  </a:prstClr>
                </a:solidFill>
              </a:rPr>
              <a:pPr/>
              <a:t>11/11/2016</a:t>
            </a:fld>
            <a:endParaRPr lang="en-GB"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GB"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840828E2-D5E7-4328-ACFE-992B60DACD31}" type="slidenum">
              <a:rPr lang="en-GB" smtClean="0">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1094356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66CD7A8-805F-4CF8-A1E4-32F6D12A2BD6}" type="datetimeFigureOut">
              <a:rPr lang="en-GB" smtClean="0">
                <a:solidFill>
                  <a:prstClr val="black">
                    <a:tint val="75000"/>
                  </a:prstClr>
                </a:solidFill>
              </a:rPr>
              <a:pPr/>
              <a:t>11/11/2016</a:t>
            </a:fld>
            <a:endParaRPr lang="en-GB"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GB"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840828E2-D5E7-4328-ACFE-992B60DACD31}" type="slidenum">
              <a:rPr lang="en-GB" smtClean="0">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167485523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6CD7A8-805F-4CF8-A1E4-32F6D12A2BD6}" type="datetimeFigureOut">
              <a:rPr lang="en-GB" smtClean="0">
                <a:solidFill>
                  <a:prstClr val="black">
                    <a:tint val="75000"/>
                  </a:prstClr>
                </a:solidFill>
              </a:rPr>
              <a:pPr/>
              <a:t>11/11/2016</a:t>
            </a:fld>
            <a:endParaRPr lang="en-GB"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GB"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840828E2-D5E7-4328-ACFE-992B60DACD31}" type="slidenum">
              <a:rPr lang="en-GB" smtClean="0">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338229555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8645" y="273050"/>
            <a:ext cx="3609976"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4290061" y="273078"/>
            <a:ext cx="61341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548645" y="1435103"/>
            <a:ext cx="360997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6CD7A8-805F-4CF8-A1E4-32F6D12A2BD6}" type="datetimeFigureOut">
              <a:rPr lang="en-GB" smtClean="0">
                <a:solidFill>
                  <a:prstClr val="black">
                    <a:tint val="75000"/>
                  </a:prstClr>
                </a:solidFill>
              </a:rPr>
              <a:pPr/>
              <a:t>11/11/2016</a:t>
            </a:fld>
            <a:endParaRPr lang="en-GB"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GB"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840828E2-D5E7-4328-ACFE-992B60DACD31}" type="slidenum">
              <a:rPr lang="en-GB" smtClean="0">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18215416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50746" y="4800600"/>
            <a:ext cx="658368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2150746" y="612775"/>
            <a:ext cx="658368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2150746" y="5367338"/>
            <a:ext cx="658368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6CD7A8-805F-4CF8-A1E4-32F6D12A2BD6}" type="datetimeFigureOut">
              <a:rPr lang="en-GB" smtClean="0">
                <a:solidFill>
                  <a:prstClr val="black">
                    <a:tint val="75000"/>
                  </a:prstClr>
                </a:solidFill>
              </a:rPr>
              <a:pPr/>
              <a:t>11/11/2016</a:t>
            </a:fld>
            <a:endParaRPr lang="en-GB"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GB"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840828E2-D5E7-4328-ACFE-992B60DACD31}" type="slidenum">
              <a:rPr lang="en-GB" smtClean="0">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14239319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66CD7A8-805F-4CF8-A1E4-32F6D12A2BD6}" type="datetimeFigureOut">
              <a:rPr lang="en-GB" smtClean="0">
                <a:solidFill>
                  <a:prstClr val="black">
                    <a:tint val="75000"/>
                  </a:prstClr>
                </a:solidFill>
              </a:rPr>
              <a:pPr/>
              <a:t>11/11/2016</a:t>
            </a:fld>
            <a:endParaRPr lang="en-GB"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GB"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40828E2-D5E7-4328-ACFE-992B60DACD31}" type="slidenum">
              <a:rPr lang="en-GB" smtClean="0">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107007563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55280" y="274665"/>
            <a:ext cx="246888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548640" y="274665"/>
            <a:ext cx="722376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66CD7A8-805F-4CF8-A1E4-32F6D12A2BD6}" type="datetimeFigureOut">
              <a:rPr lang="en-GB" smtClean="0">
                <a:solidFill>
                  <a:prstClr val="black">
                    <a:tint val="75000"/>
                  </a:prstClr>
                </a:solidFill>
              </a:rPr>
              <a:pPr/>
              <a:t>11/11/2016</a:t>
            </a:fld>
            <a:endParaRPr lang="en-GB"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GB"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40828E2-D5E7-4328-ACFE-992B60DACD31}" type="slidenum">
              <a:rPr lang="en-GB" smtClean="0">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12576608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cSld name="1_Title Slide">
    <p:bg>
      <p:bgPr>
        <a:solidFill>
          <a:srgbClr val="1E7FB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989791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Content Placeholder 3"/>
          <p:cNvPicPr>
            <a:picLocks noGrp="1"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475"/>
            <a:ext cx="10972800" cy="6876951"/>
          </a:xfrm>
          <a:prstGeom prst="rect">
            <a:avLst/>
          </a:prstGeom>
        </p:spPr>
      </p:pic>
      <p:sp>
        <p:nvSpPr>
          <p:cNvPr id="2" name="Title 1"/>
          <p:cNvSpPr>
            <a:spLocks noGrp="1"/>
          </p:cNvSpPr>
          <p:nvPr>
            <p:ph type="ctrTitle"/>
          </p:nvPr>
        </p:nvSpPr>
        <p:spPr>
          <a:xfrm>
            <a:off x="822960" y="2130428"/>
            <a:ext cx="9326880" cy="1470025"/>
          </a:xfrm>
        </p:spPr>
        <p:txBody>
          <a:bodyPr/>
          <a:lstStyle/>
          <a:p>
            <a:r>
              <a:rPr lang="en-US" smtClean="0"/>
              <a:t>Click to edit Master title style</a:t>
            </a:r>
            <a:endParaRPr lang="en-US" dirty="0"/>
          </a:p>
        </p:txBody>
      </p:sp>
      <p:sp>
        <p:nvSpPr>
          <p:cNvPr id="3" name="Subtitle 2"/>
          <p:cNvSpPr>
            <a:spLocks noGrp="1"/>
          </p:cNvSpPr>
          <p:nvPr>
            <p:ph type="subTitle" idx="1"/>
          </p:nvPr>
        </p:nvSpPr>
        <p:spPr>
          <a:xfrm>
            <a:off x="1645920" y="3886200"/>
            <a:ext cx="7680960" cy="1752600"/>
          </a:xfrm>
        </p:spPr>
        <p:txBody>
          <a:bodyPr/>
          <a:lstStyle>
            <a:lvl1pPr marL="0" indent="0" algn="ctr">
              <a:buNone/>
              <a:defRPr>
                <a:solidFill>
                  <a:schemeClr val="tx2">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6" name="Slide Number Placeholder 5"/>
          <p:cNvSpPr>
            <a:spLocks noGrp="1"/>
          </p:cNvSpPr>
          <p:nvPr>
            <p:ph type="sldNum" sz="quarter" idx="12"/>
          </p:nvPr>
        </p:nvSpPr>
        <p:spPr/>
        <p:txBody>
          <a:bodyPr/>
          <a:lstStyle/>
          <a:p>
            <a:fld id="{7C5DDDA0-FDFE-4DF9-BC5D-156489AFAF8C}" type="slidenum">
              <a:rPr lang="en-US" smtClean="0">
                <a:solidFill>
                  <a:prstClr val="black">
                    <a:tint val="75000"/>
                  </a:prstClr>
                </a:solidFill>
              </a:rPr>
              <a:pPr/>
              <a:t>‹#›</a:t>
            </a:fld>
            <a:endParaRPr lang="en-US">
              <a:solidFill>
                <a:prstClr val="black">
                  <a:tint val="75000"/>
                </a:prstClr>
              </a:solidFill>
            </a:endParaRPr>
          </a:p>
        </p:txBody>
      </p:sp>
      <p:pic>
        <p:nvPicPr>
          <p:cNvPr id="8" name="Picture 2" descr="C:\Documents and Settings\elhadaryk\Desktop\RC 59 footer\Presentation3 copy.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0"/>
            <a:ext cx="11016614"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214789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8CDBF60-6CC3-4B74-A60D-3486985E4346}" type="datetime1">
              <a:rPr lang="en-US" smtClean="0"/>
              <a:pPr/>
              <a:t>11/11/2016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p:txBody>
          <a:bodyPr/>
          <a:lstStyle/>
          <a:p>
            <a:r>
              <a:rPr lang="en-US" smtClean="0">
                <a:solidFill>
                  <a:prstClr val="black">
                    <a:tint val="75000"/>
                  </a:prstClr>
                </a:solidFill>
              </a:rPr>
              <a:t>Preparatory Meeting Africa-Japan (TICAD VI) Forum on UHC in Africa - 25 Jun 2016</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5DDDA0-FDFE-4DF9-BC5D-156489AFAF8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53061655"/>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776" y="4406903"/>
            <a:ext cx="932688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866776" y="2906713"/>
            <a:ext cx="932688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Preparatory Meeting Africa-Japan (TICAD VI) Forum on UHC in Africa - 25 Jun 2016</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5DDDA0-FDFE-4DF9-BC5D-156489AFAF8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23620742"/>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48640" y="1600203"/>
            <a:ext cx="484632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577840" y="1600203"/>
            <a:ext cx="484632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p>
            <a:r>
              <a:rPr lang="en-US" smtClean="0">
                <a:solidFill>
                  <a:prstClr val="black">
                    <a:tint val="75000"/>
                  </a:prstClr>
                </a:solidFill>
              </a:rPr>
              <a:t>Preparatory Meeting Africa-Japan (TICAD VI) Forum on UHC in Africa - 25 Jun 2016</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C5DDDA0-FDFE-4DF9-BC5D-156489AFAF8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5625791"/>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48640" y="1535113"/>
            <a:ext cx="484822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48640" y="2174875"/>
            <a:ext cx="484822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574032" y="1535113"/>
            <a:ext cx="485013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574032" y="2174875"/>
            <a:ext cx="485013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p:txBody>
          <a:bodyPr/>
          <a:lstStyle/>
          <a:p>
            <a:r>
              <a:rPr lang="en-US" smtClean="0">
                <a:solidFill>
                  <a:prstClr val="black">
                    <a:tint val="75000"/>
                  </a:prstClr>
                </a:solidFill>
              </a:rPr>
              <a:t>Preparatory Meeting Africa-Japan (TICAD VI) Forum on UHC in Africa - 25 Jun 2016</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7C5DDDA0-FDFE-4DF9-BC5D-156489AFAF8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95018891"/>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p:txBody>
          <a:bodyPr/>
          <a:lstStyle/>
          <a:p>
            <a:r>
              <a:rPr lang="en-US" smtClean="0">
                <a:solidFill>
                  <a:prstClr val="black">
                    <a:tint val="75000"/>
                  </a:prstClr>
                </a:solidFill>
              </a:rPr>
              <a:t>Preparatory Meeting Africa-Japan (TICAD VI) Forum on UHC in Africa - 25 Jun 2016</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7C5DDDA0-FDFE-4DF9-BC5D-156489AFAF8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82557468"/>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solidFill>
                  <a:prstClr val="black">
                    <a:tint val="75000"/>
                  </a:prstClr>
                </a:solidFill>
              </a:rPr>
              <a:t>Preparatory Meeting Africa-Japan (TICAD VI) Forum on UHC in Africa - 25 Jun 2016</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7C5DDDA0-FDFE-4DF9-BC5D-156489AFAF8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8557389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8640" y="273050"/>
            <a:ext cx="3609976"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290060" y="273053"/>
            <a:ext cx="61341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48640" y="1435103"/>
            <a:ext cx="360997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Preparatory Meeting Africa-Japan (TICAD VI) Forum on UHC in Africa - 25 Jun 2016</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C5DDDA0-FDFE-4DF9-BC5D-156489AFAF8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2709624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50746" y="4800600"/>
            <a:ext cx="658368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150746" y="612775"/>
            <a:ext cx="658368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150746" y="5367338"/>
            <a:ext cx="658368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Preparatory Meeting Africa-Japan (TICAD VI) Forum on UHC in Africa - 25 Jun 2016</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C5DDDA0-FDFE-4DF9-BC5D-156489AFAF8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8666197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smtClean="0">
                <a:solidFill>
                  <a:prstClr val="black">
                    <a:tint val="75000"/>
                  </a:prstClr>
                </a:solidFill>
              </a:rPr>
              <a:t>Preparatory Meeting Africa-Japan (TICAD VI) Forum on UHC in Africa - 25 Jun 2016</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5DDDA0-FDFE-4DF9-BC5D-156489AFAF8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7631595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55280" y="274641"/>
            <a:ext cx="246888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48640" y="274641"/>
            <a:ext cx="722376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r>
              <a:rPr lang="en-US" smtClean="0">
                <a:solidFill>
                  <a:prstClr val="black">
                    <a:tint val="75000"/>
                  </a:prstClr>
                </a:solidFill>
              </a:rPr>
              <a:t>Preparatory Meeting Africa-Japan (TICAD VI) Forum on UHC in Africa - 25 Jun 2016</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5DDDA0-FDFE-4DF9-BC5D-156489AFAF8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204868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74320" y="228600"/>
            <a:ext cx="10435133"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53998" y="714191"/>
            <a:ext cx="10468051"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22714818-984F-4759-BF72-A33BDC1963BD}" type="datetime1">
              <a:rPr lang="en-US" smtClean="0"/>
              <a:pPr/>
              <a:t>11/11/2016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D7A59-36E2-48B9-B146-C1E59501F63F}" type="slidenum">
              <a:rPr lang="en-US" smtClean="0"/>
              <a:pPr/>
              <a:t>‹#›</a:t>
            </a:fld>
            <a:endParaRPr lang="en-US"/>
          </a:p>
        </p:txBody>
      </p:sp>
      <p:pic>
        <p:nvPicPr>
          <p:cNvPr id="14" name="Picture 13"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256926" y="6041318"/>
            <a:ext cx="3365155" cy="57397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74320" y="228600"/>
            <a:ext cx="10435133"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EA7E191-5F94-4FC1-B823-BD7CABF7FA06}" type="datetime1">
              <a:rPr lang="en-US" smtClean="0"/>
              <a:pPr/>
              <a:t>11/11/2016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4" name="Text Placeholder 3"/>
          <p:cNvSpPr>
            <a:spLocks noGrp="1"/>
          </p:cNvSpPr>
          <p:nvPr>
            <p:ph type="body" sz="half" idx="2"/>
          </p:nvPr>
        </p:nvSpPr>
        <p:spPr>
          <a:xfrm>
            <a:off x="1097280" y="3581403"/>
            <a:ext cx="402336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53998" y="714191"/>
            <a:ext cx="10468051"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1097280" y="2286000"/>
            <a:ext cx="402336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5582355" y="1828800"/>
            <a:ext cx="4684891"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7" name="Picture 16"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256926" y="6041318"/>
            <a:ext cx="3365155" cy="57397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74320" y="228600"/>
            <a:ext cx="10435133"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53998" y="5353963"/>
            <a:ext cx="10468051"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5848988" y="338667"/>
            <a:ext cx="4575174"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5842002" y="2785533"/>
            <a:ext cx="4582160"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856D55-EFBE-4F9B-8A5F-09D42CA22A9B}" type="datetime1">
              <a:rPr lang="en-US" smtClean="0"/>
              <a:pPr/>
              <a:t>11/11/2016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
        <p:nvSpPr>
          <p:cNvPr id="3" name="Picture Placeholder 2"/>
          <p:cNvSpPr>
            <a:spLocks noGrp="1"/>
          </p:cNvSpPr>
          <p:nvPr>
            <p:ph type="pic" idx="1"/>
          </p:nvPr>
        </p:nvSpPr>
        <p:spPr>
          <a:xfrm>
            <a:off x="1005840" y="1371600"/>
            <a:ext cx="4279392"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pic>
        <p:nvPicPr>
          <p:cNvPr id="17" name="Picture 16" descr="MENA logo-01.jp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256926" y="6041318"/>
            <a:ext cx="3365155" cy="57397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4.jpe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5.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microsoft.com/office/2007/relationships/hdphoto" Target="../media/hdphoto1.wdp"/></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image" Target="../media/image5.png"/><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6.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74320" y="228600"/>
            <a:ext cx="10435133"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53998" y="1679429"/>
            <a:ext cx="10468051"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548640" y="338328"/>
            <a:ext cx="987552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3886302" y="6250166"/>
            <a:ext cx="890093" cy="365125"/>
          </a:xfrm>
          <a:prstGeom prst="rect">
            <a:avLst/>
          </a:prstGeom>
        </p:spPr>
        <p:txBody>
          <a:bodyPr vert="horz" lIns="91440" tIns="45720" rIns="91440" bIns="45720" rtlCol="0" anchor="ctr"/>
          <a:lstStyle>
            <a:lvl1pPr algn="r">
              <a:defRPr sz="1000">
                <a:solidFill>
                  <a:schemeClr val="tx2"/>
                </a:solidFill>
              </a:defRPr>
            </a:lvl1pPr>
          </a:lstStyle>
          <a:p>
            <a:fld id="{9D1D110F-3F4E-48D9-B8AA-5D0E825AFDBA}" type="datetime1">
              <a:rPr lang="en-US" smtClean="0"/>
              <a:pPr/>
              <a:t>11/11/2016</a:t>
            </a:fld>
            <a:endParaRPr lang="en-US" dirty="0"/>
          </a:p>
        </p:txBody>
      </p:sp>
      <p:sp>
        <p:nvSpPr>
          <p:cNvPr id="5" name="Footer Placeholder 4"/>
          <p:cNvSpPr>
            <a:spLocks noGrp="1"/>
          </p:cNvSpPr>
          <p:nvPr>
            <p:ph type="ftr" sz="quarter" idx="3"/>
          </p:nvPr>
        </p:nvSpPr>
        <p:spPr>
          <a:xfrm>
            <a:off x="232366" y="6250165"/>
            <a:ext cx="3653936" cy="365124"/>
          </a:xfrm>
          <a:prstGeom prst="rect">
            <a:avLst/>
          </a:prstGeom>
        </p:spPr>
        <p:txBody>
          <a:bodyPr vert="horz" lIns="91440" tIns="45720" rIns="91440" bIns="45720" rtlCol="0" anchor="ctr"/>
          <a:lstStyle>
            <a:lvl1pPr algn="l">
              <a:defRPr sz="1000">
                <a:solidFill>
                  <a:schemeClr val="tx2"/>
                </a:solidFill>
              </a:defRPr>
            </a:lvl1pPr>
          </a:lstStyle>
          <a:p>
            <a:endParaRPr lang="en-US" dirty="0"/>
          </a:p>
        </p:txBody>
      </p:sp>
      <p:sp>
        <p:nvSpPr>
          <p:cNvPr id="6" name="Slide Number Placeholder 5"/>
          <p:cNvSpPr>
            <a:spLocks noGrp="1"/>
          </p:cNvSpPr>
          <p:nvPr>
            <p:ph type="sldNum" sz="quarter" idx="4"/>
          </p:nvPr>
        </p:nvSpPr>
        <p:spPr>
          <a:xfrm>
            <a:off x="4789307" y="6250166"/>
            <a:ext cx="1394191" cy="365125"/>
          </a:xfrm>
          <a:prstGeom prst="rect">
            <a:avLst/>
          </a:prstGeom>
        </p:spPr>
        <p:txBody>
          <a:bodyPr vert="horz" lIns="91440" tIns="45720" rIns="91440" bIns="45720" rtlCol="0" anchor="ctr"/>
          <a:lstStyle>
            <a:lvl1pPr algn="ctr">
              <a:defRPr sz="1000">
                <a:solidFill>
                  <a:schemeClr val="tx2"/>
                </a:solidFill>
              </a:defRPr>
            </a:lvl1pPr>
          </a:lstStyle>
          <a:p>
            <a:fld id="{687D7A59-36E2-48B9-B146-C1E59501F63F}" type="slidenum">
              <a:rPr lang="en-US" smtClean="0"/>
              <a:pPr/>
              <a:t>‹#›</a:t>
            </a:fld>
            <a:endParaRPr lang="en-US"/>
          </a:p>
        </p:txBody>
      </p:sp>
      <p:sp>
        <p:nvSpPr>
          <p:cNvPr id="3" name="Text Placeholder 2"/>
          <p:cNvSpPr>
            <a:spLocks noGrp="1"/>
          </p:cNvSpPr>
          <p:nvPr>
            <p:ph type="body" idx="1"/>
          </p:nvPr>
        </p:nvSpPr>
        <p:spPr>
          <a:xfrm>
            <a:off x="1046481" y="2675467"/>
            <a:ext cx="8890000"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5" name="Picture 14" descr="MENA logo-01.jpg"/>
          <p:cNvPicPr>
            <a:picLocks noChangeAspect="1"/>
          </p:cNvPicPr>
          <p:nvPr userDrawn="1"/>
        </p:nvPicPr>
        <p:blipFill>
          <a:blip r:embed="rId14" cstate="email">
            <a:extLst>
              <a:ext uri="{28A0092B-C50C-407E-A947-70E740481C1C}">
                <a14:useLocalDpi xmlns:a14="http://schemas.microsoft.com/office/drawing/2010/main" val="0"/>
              </a:ext>
            </a:extLst>
          </a:blip>
          <a:stretch>
            <a:fillRect/>
          </a:stretch>
        </p:blipFill>
        <p:spPr>
          <a:xfrm>
            <a:off x="7059005" y="6126163"/>
            <a:ext cx="3365155" cy="573970"/>
          </a:xfrm>
          <a:prstGeom prst="rect">
            <a:avLst/>
          </a:prstGeom>
        </p:spPr>
      </p:pic>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806" r:id="rId12"/>
  </p:sldLayoutIdLst>
  <p:hf sldNum="0" hdr="0" ft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8640" y="274638"/>
            <a:ext cx="987552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548640" y="1600206"/>
            <a:ext cx="987552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548640" y="6356384"/>
            <a:ext cx="256032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B63324-95EF-403B-8EB0-F008071773F1}" type="datetimeFigureOut">
              <a:rPr lang="en-US" smtClean="0">
                <a:solidFill>
                  <a:prstClr val="black">
                    <a:tint val="75000"/>
                  </a:prstClr>
                </a:solidFill>
              </a:rPr>
              <a:pPr/>
              <a:t>11/11/2016</a:t>
            </a:fld>
            <a:endParaRPr lang="en-US">
              <a:solidFill>
                <a:prstClr val="black">
                  <a:tint val="75000"/>
                </a:prstClr>
              </a:solidFill>
            </a:endParaRPr>
          </a:p>
        </p:txBody>
      </p:sp>
      <p:sp>
        <p:nvSpPr>
          <p:cNvPr id="5" name="Footer Placeholder 4"/>
          <p:cNvSpPr>
            <a:spLocks noGrp="1"/>
          </p:cNvSpPr>
          <p:nvPr>
            <p:ph type="ftr" sz="quarter" idx="3"/>
          </p:nvPr>
        </p:nvSpPr>
        <p:spPr>
          <a:xfrm>
            <a:off x="3749040" y="6356384"/>
            <a:ext cx="347472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7863840" y="6356384"/>
            <a:ext cx="256032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C9617F-9555-4A6E-A0B7-C1315160813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74290693"/>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599135" y="5944936"/>
            <a:ext cx="5928750"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2" name="Freeform 11"/>
          <p:cNvSpPr>
            <a:spLocks/>
          </p:cNvSpPr>
          <p:nvPr/>
        </p:nvSpPr>
        <p:spPr bwMode="auto">
          <a:xfrm>
            <a:off x="582871" y="5939011"/>
            <a:ext cx="442854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4" name="Right Triangle 13"/>
          <p:cNvSpPr>
            <a:spLocks/>
          </p:cNvSpPr>
          <p:nvPr/>
        </p:nvSpPr>
        <p:spPr bwMode="auto">
          <a:xfrm>
            <a:off x="-7245" y="5791253"/>
            <a:ext cx="4082778"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5" name="Straight Connector 14"/>
          <p:cNvCxnSpPr/>
          <p:nvPr/>
        </p:nvCxnSpPr>
        <p:spPr>
          <a:xfrm>
            <a:off x="-11082" y="5787774"/>
            <a:ext cx="4086611"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548640" y="274638"/>
            <a:ext cx="987552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548640" y="1481336"/>
            <a:ext cx="987552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8072438" y="6407944"/>
            <a:ext cx="2304288" cy="365760"/>
          </a:xfrm>
          <a:prstGeom prst="rect">
            <a:avLst/>
          </a:prstGeom>
        </p:spPr>
        <p:txBody>
          <a:bodyPr vert="horz" anchor="b"/>
          <a:lstStyle>
            <a:lvl1pPr algn="l" eaLnBrk="1" latinLnBrk="0" hangingPunct="1">
              <a:defRPr kumimoji="0" sz="1000">
                <a:solidFill>
                  <a:schemeClr val="tx1"/>
                </a:solidFill>
              </a:defRPr>
            </a:lvl1pPr>
            <a:extLst/>
          </a:lstStyle>
          <a:p>
            <a:fld id="{EB253177-8A7F-44A7-B538-B564FF35A2F4}" type="datetimeFigureOut">
              <a:rPr lang="en-US" smtClean="0">
                <a:solidFill>
                  <a:prstClr val="black"/>
                </a:solidFill>
              </a:rPr>
              <a:pPr/>
              <a:t>11/11/2016</a:t>
            </a:fld>
            <a:endParaRPr lang="en-US">
              <a:solidFill>
                <a:prstClr val="black"/>
              </a:solidFill>
            </a:endParaRPr>
          </a:p>
        </p:txBody>
      </p:sp>
      <p:sp>
        <p:nvSpPr>
          <p:cNvPr id="22" name="Footer Placeholder 21"/>
          <p:cNvSpPr>
            <a:spLocks noGrp="1"/>
          </p:cNvSpPr>
          <p:nvPr>
            <p:ph type="ftr" sz="quarter" idx="3"/>
          </p:nvPr>
        </p:nvSpPr>
        <p:spPr>
          <a:xfrm>
            <a:off x="5256108" y="6407980"/>
            <a:ext cx="2820817" cy="365125"/>
          </a:xfrm>
          <a:prstGeom prst="rect">
            <a:avLst/>
          </a:prstGeom>
        </p:spPr>
        <p:txBody>
          <a:bodyPr vert="horz" anchor="b"/>
          <a:lstStyle>
            <a:lvl1pPr algn="r" eaLnBrk="1" latinLnBrk="0" hangingPunct="1">
              <a:defRPr kumimoji="0" sz="1000">
                <a:solidFill>
                  <a:schemeClr val="tx1"/>
                </a:solidFill>
              </a:defRPr>
            </a:lvl1pPr>
            <a:extLst/>
          </a:lstStyle>
          <a:p>
            <a:endParaRPr lang="en-US">
              <a:solidFill>
                <a:prstClr val="black"/>
              </a:solidFill>
            </a:endParaRPr>
          </a:p>
        </p:txBody>
      </p:sp>
      <p:sp>
        <p:nvSpPr>
          <p:cNvPr id="18" name="Slide Number Placeholder 17"/>
          <p:cNvSpPr>
            <a:spLocks noGrp="1"/>
          </p:cNvSpPr>
          <p:nvPr>
            <p:ph type="sldNum" sz="quarter" idx="4"/>
          </p:nvPr>
        </p:nvSpPr>
        <p:spPr>
          <a:xfrm>
            <a:off x="10376726" y="6407980"/>
            <a:ext cx="438912" cy="365125"/>
          </a:xfrm>
          <a:prstGeom prst="rect">
            <a:avLst/>
          </a:prstGeom>
        </p:spPr>
        <p:txBody>
          <a:bodyPr vert="horz" anchor="b"/>
          <a:lstStyle>
            <a:lvl1pPr algn="r" eaLnBrk="1" latinLnBrk="0" hangingPunct="1">
              <a:defRPr kumimoji="0" sz="1000" b="0">
                <a:solidFill>
                  <a:schemeClr val="tx1"/>
                </a:solidFill>
              </a:defRPr>
            </a:lvl1pPr>
            <a:extLst/>
          </a:lstStyle>
          <a:p>
            <a:fld id="{90DF0631-5B69-4EED-B721-38E9CF07A06C}"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087454714"/>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Content Placeholder 3"/>
          <p:cNvPicPr>
            <a:picLocks noGrp="1" noChangeAspect="1"/>
          </p:cNvPicPr>
          <p:nvPr/>
        </p:nvPicPr>
        <p:blipFill rotWithShape="1">
          <a:blip r:embed="rId13" cstate="print">
            <a:extLst>
              <a:ext uri="{BEBA8EAE-BF5A-486C-A8C5-ECC9F3942E4B}">
                <a14:imgProps xmlns:a14="http://schemas.microsoft.com/office/drawing/2010/main">
                  <a14:imgLayer r:embed="rId14">
                    <a14:imgEffect>
                      <a14:saturation sat="66000"/>
                    </a14:imgEffect>
                  </a14:imgLayer>
                </a14:imgProps>
              </a:ext>
              <a:ext uri="{28A0092B-C50C-407E-A947-70E740481C1C}">
                <a14:useLocalDpi xmlns:a14="http://schemas.microsoft.com/office/drawing/2010/main" val="0"/>
              </a:ext>
            </a:extLst>
          </a:blip>
          <a:srcRect t="85758"/>
          <a:stretch/>
        </p:blipFill>
        <p:spPr>
          <a:xfrm>
            <a:off x="0" y="5881281"/>
            <a:ext cx="10972800" cy="976745"/>
          </a:xfrm>
          <a:prstGeom prst="rect">
            <a:avLst/>
          </a:prstGeom>
        </p:spPr>
      </p:pic>
      <p:sp>
        <p:nvSpPr>
          <p:cNvPr id="2" name="Title Placeholder 1"/>
          <p:cNvSpPr>
            <a:spLocks noGrp="1"/>
          </p:cNvSpPr>
          <p:nvPr>
            <p:ph type="title"/>
          </p:nvPr>
        </p:nvSpPr>
        <p:spPr>
          <a:xfrm>
            <a:off x="548640" y="274638"/>
            <a:ext cx="987552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48640" y="1600206"/>
            <a:ext cx="987552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2560320" y="6477027"/>
            <a:ext cx="5577840" cy="365125"/>
          </a:xfrm>
          <a:prstGeom prst="rect">
            <a:avLst/>
          </a:prstGeom>
        </p:spPr>
        <p:txBody>
          <a:bodyPr vert="horz" lIns="91440" tIns="45720" rIns="91440" bIns="45720" rtlCol="0" anchor="ctr"/>
          <a:lstStyle>
            <a:lvl1pPr algn="l">
              <a:defRPr sz="1100">
                <a:solidFill>
                  <a:schemeClr val="bg1"/>
                </a:solidFill>
                <a:latin typeface="Arial" pitchFamily="34" charset="0"/>
                <a:cs typeface="Arial" pitchFamily="34" charset="0"/>
              </a:defRPr>
            </a:lvl1pPr>
          </a:lstStyle>
          <a:p>
            <a:r>
              <a:rPr lang="en-US" smtClean="0">
                <a:solidFill>
                  <a:prstClr val="white"/>
                </a:solidFill>
              </a:rPr>
              <a:t>Towards universal health coverage in countries of the Eastern Mediterranean: challenges, opportunities and roadmap</a:t>
            </a:r>
            <a:endParaRPr lang="en-US" dirty="0">
              <a:solidFill>
                <a:prstClr val="white"/>
              </a:solidFill>
            </a:endParaRPr>
          </a:p>
        </p:txBody>
      </p:sp>
      <p:sp>
        <p:nvSpPr>
          <p:cNvPr id="6" name="Slide Number Placeholder 5"/>
          <p:cNvSpPr>
            <a:spLocks noGrp="1"/>
          </p:cNvSpPr>
          <p:nvPr>
            <p:ph type="sldNum" sz="quarter" idx="4"/>
          </p:nvPr>
        </p:nvSpPr>
        <p:spPr>
          <a:xfrm>
            <a:off x="10203872" y="6482509"/>
            <a:ext cx="731520" cy="365125"/>
          </a:xfrm>
          <a:prstGeom prst="rect">
            <a:avLst/>
          </a:prstGeom>
        </p:spPr>
        <p:txBody>
          <a:bodyPr vert="horz" lIns="91440" tIns="45720" rIns="91440" bIns="45720" rtlCol="0" anchor="ctr"/>
          <a:lstStyle>
            <a:lvl1pPr algn="r">
              <a:defRPr sz="1200" b="1">
                <a:solidFill>
                  <a:schemeClr val="bg1"/>
                </a:solidFill>
                <a:latin typeface="Arial" pitchFamily="34" charset="0"/>
                <a:cs typeface="Arial" pitchFamily="34" charset="0"/>
              </a:defRPr>
            </a:lvl1pPr>
          </a:lstStyle>
          <a:p>
            <a:fld id="{29998EA3-FA9D-4CA1-BAA1-56F414042093}"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517175464"/>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accent2">
              <a:lumMod val="50000"/>
            </a:schemeClr>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2">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2">
              <a:lumMod val="50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2">
              <a:lumMod val="50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2">
              <a:lumMod val="50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2">
              <a:lumMod val="50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8640" y="274638"/>
            <a:ext cx="987552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548640" y="1600206"/>
            <a:ext cx="987552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548640" y="6356379"/>
            <a:ext cx="256032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6CD7A8-805F-4CF8-A1E4-32F6D12A2BD6}" type="datetimeFigureOut">
              <a:rPr lang="en-GB" smtClean="0">
                <a:solidFill>
                  <a:prstClr val="black">
                    <a:tint val="75000"/>
                  </a:prstClr>
                </a:solidFill>
              </a:rPr>
              <a:pPr/>
              <a:t>11/11/2016</a:t>
            </a:fld>
            <a:endParaRPr lang="en-GB" dirty="0">
              <a:solidFill>
                <a:prstClr val="black">
                  <a:tint val="75000"/>
                </a:prstClr>
              </a:solidFill>
            </a:endParaRPr>
          </a:p>
        </p:txBody>
      </p:sp>
      <p:sp>
        <p:nvSpPr>
          <p:cNvPr id="5" name="Footer Placeholder 4"/>
          <p:cNvSpPr>
            <a:spLocks noGrp="1"/>
          </p:cNvSpPr>
          <p:nvPr>
            <p:ph type="ftr" sz="quarter" idx="3"/>
          </p:nvPr>
        </p:nvSpPr>
        <p:spPr>
          <a:xfrm>
            <a:off x="3749040" y="6356379"/>
            <a:ext cx="347472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solidFill>
                <a:prstClr val="black">
                  <a:tint val="75000"/>
                </a:prstClr>
              </a:solidFill>
            </a:endParaRPr>
          </a:p>
        </p:txBody>
      </p:sp>
      <p:sp>
        <p:nvSpPr>
          <p:cNvPr id="6" name="Slide Number Placeholder 5"/>
          <p:cNvSpPr>
            <a:spLocks noGrp="1"/>
          </p:cNvSpPr>
          <p:nvPr>
            <p:ph type="sldNum" sz="quarter" idx="4"/>
          </p:nvPr>
        </p:nvSpPr>
        <p:spPr>
          <a:xfrm>
            <a:off x="7863840" y="6356379"/>
            <a:ext cx="256032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0828E2-D5E7-4328-ACFE-992B60DACD31}" type="slidenum">
              <a:rPr lang="en-GB" smtClean="0">
                <a:solidFill>
                  <a:prstClr val="black">
                    <a:tint val="75000"/>
                  </a:prstClr>
                </a:solidFill>
              </a:rPr>
              <a:pPr/>
              <a:t>‹#›</a:t>
            </a:fld>
            <a:endParaRPr lang="en-GB" dirty="0">
              <a:solidFill>
                <a:prstClr val="black">
                  <a:tint val="75000"/>
                </a:prstClr>
              </a:solidFill>
            </a:endParaRPr>
          </a:p>
        </p:txBody>
      </p:sp>
    </p:spTree>
    <p:extLst>
      <p:ext uri="{BB962C8B-B14F-4D97-AF65-F5344CB8AC3E}">
        <p14:creationId xmlns:p14="http://schemas.microsoft.com/office/powerpoint/2010/main" val="1261562926"/>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Content Placeholder 3"/>
          <p:cNvPicPr>
            <a:picLocks noGrp="1" noChangeAspect="1"/>
          </p:cNvPicPr>
          <p:nvPr/>
        </p:nvPicPr>
        <p:blipFill rotWithShape="1">
          <a:blip r:embed="rId13" cstate="print">
            <a:extLst>
              <a:ext uri="{BEBA8EAE-BF5A-486C-A8C5-ECC9F3942E4B}">
                <a14:imgProps xmlns:a14="http://schemas.microsoft.com/office/drawing/2010/main">
                  <a14:imgLayer r:embed="rId14">
                    <a14:imgEffect>
                      <a14:saturation sat="66000"/>
                    </a14:imgEffect>
                  </a14:imgLayer>
                </a14:imgProps>
              </a:ext>
              <a:ext uri="{28A0092B-C50C-407E-A947-70E740481C1C}">
                <a14:useLocalDpi xmlns:a14="http://schemas.microsoft.com/office/drawing/2010/main" val="0"/>
              </a:ext>
            </a:extLst>
          </a:blip>
          <a:srcRect t="85758"/>
          <a:stretch/>
        </p:blipFill>
        <p:spPr>
          <a:xfrm>
            <a:off x="0" y="5881257"/>
            <a:ext cx="10972800" cy="976745"/>
          </a:xfrm>
          <a:prstGeom prst="rect">
            <a:avLst/>
          </a:prstGeom>
        </p:spPr>
      </p:pic>
      <p:sp>
        <p:nvSpPr>
          <p:cNvPr id="2" name="Title Placeholder 1"/>
          <p:cNvSpPr>
            <a:spLocks noGrp="1"/>
          </p:cNvSpPr>
          <p:nvPr>
            <p:ph type="title"/>
          </p:nvPr>
        </p:nvSpPr>
        <p:spPr>
          <a:xfrm>
            <a:off x="548640" y="274638"/>
            <a:ext cx="987552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48640" y="1600203"/>
            <a:ext cx="987552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2560320" y="6356353"/>
            <a:ext cx="557784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rPr>
              <a:t>Preparatory Meeting Africa-Japan (TICAD VI) Forum on UHC in Africa - 25 Jun 2016</a:t>
            </a:r>
            <a:endParaRPr lang="en-US">
              <a:solidFill>
                <a:prstClr val="black">
                  <a:tint val="75000"/>
                </a:prstClr>
              </a:solidFill>
            </a:endParaRPr>
          </a:p>
        </p:txBody>
      </p:sp>
      <p:sp>
        <p:nvSpPr>
          <p:cNvPr id="6" name="Slide Number Placeholder 5"/>
          <p:cNvSpPr>
            <a:spLocks noGrp="1"/>
          </p:cNvSpPr>
          <p:nvPr>
            <p:ph type="sldNum" sz="quarter" idx="4"/>
          </p:nvPr>
        </p:nvSpPr>
        <p:spPr>
          <a:xfrm>
            <a:off x="10203872" y="6482485"/>
            <a:ext cx="73152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5DDDA0-FDFE-4DF9-BC5D-156489AFAF8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36072444"/>
      </p:ext>
    </p:extLst>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accent2">
              <a:lumMod val="50000"/>
            </a:schemeClr>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2">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2">
              <a:lumMod val="50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2">
              <a:lumMod val="50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2">
              <a:lumMod val="50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2">
              <a:lumMod val="50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0.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8.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475182"/>
            <a:ext cx="10972800" cy="763232"/>
          </a:xfrm>
        </p:spPr>
        <p:txBody>
          <a:bodyPr>
            <a:normAutofit/>
          </a:bodyPr>
          <a:lstStyle/>
          <a:p>
            <a:r>
              <a:rPr lang="en-US" sz="4000" b="1" dirty="0" smtClean="0">
                <a:solidFill>
                  <a:schemeClr val="tx1"/>
                </a:solidFill>
              </a:rPr>
              <a:t>UHC Across SDGs</a:t>
            </a:r>
            <a:endParaRPr lang="en-US" sz="4000" b="1" dirty="0">
              <a:solidFill>
                <a:schemeClr val="tx1"/>
              </a:solidFill>
            </a:endParaRPr>
          </a:p>
        </p:txBody>
      </p:sp>
      <p:sp>
        <p:nvSpPr>
          <p:cNvPr id="4" name="TextBox 3"/>
          <p:cNvSpPr txBox="1"/>
          <p:nvPr/>
        </p:nvSpPr>
        <p:spPr>
          <a:xfrm>
            <a:off x="8270278" y="6059251"/>
            <a:ext cx="184731" cy="369332"/>
          </a:xfrm>
          <a:prstGeom prst="rect">
            <a:avLst/>
          </a:prstGeom>
          <a:noFill/>
        </p:spPr>
        <p:txBody>
          <a:bodyPr wrap="none" rtlCol="0">
            <a:spAutoFit/>
          </a:bodyPr>
          <a:lstStyle/>
          <a:p>
            <a:endParaRPr lang="en-US" dirty="0"/>
          </a:p>
        </p:txBody>
      </p:sp>
      <p:sp>
        <p:nvSpPr>
          <p:cNvPr id="5" name="Title 2"/>
          <p:cNvSpPr txBox="1">
            <a:spLocks/>
          </p:cNvSpPr>
          <p:nvPr/>
        </p:nvSpPr>
        <p:spPr>
          <a:xfrm>
            <a:off x="0" y="3452735"/>
            <a:ext cx="10947010" cy="1769837"/>
          </a:xfrm>
          <a:prstGeom prst="rect">
            <a:avLst/>
          </a:prstGeom>
        </p:spPr>
        <p:txBody>
          <a:bodyPr vert="horz" lIns="91440" tIns="45720" rIns="91440" bIns="45720" rtlCol="0" anchor="b">
            <a:no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pPr algn="ctr" fontAlgn="base">
              <a:spcAft>
                <a:spcPct val="0"/>
              </a:spcAft>
            </a:pPr>
            <a:endParaRPr lang="en-US" sz="2000" b="1" dirty="0" smtClean="0">
              <a:solidFill>
                <a:srgbClr val="0070C0"/>
              </a:solidFill>
              <a:effectLst>
                <a:outerShdw blurRad="38100" dist="38100" dir="2700000" algn="tl">
                  <a:srgbClr val="000000">
                    <a:alpha val="43137"/>
                  </a:srgbClr>
                </a:outerShdw>
              </a:effectLst>
              <a:latin typeface="Vivaldi" pitchFamily="66" charset="0"/>
              <a:ea typeface="MS PGothic" pitchFamily="34" charset="-128"/>
              <a:cs typeface="Arial" charset="0"/>
            </a:endParaRPr>
          </a:p>
          <a:p>
            <a:pPr algn="ctr" fontAlgn="base">
              <a:spcAft>
                <a:spcPct val="0"/>
              </a:spcAft>
            </a:pPr>
            <a:endParaRPr lang="en-US" sz="2000" b="1" dirty="0">
              <a:solidFill>
                <a:srgbClr val="0070C0"/>
              </a:solidFill>
              <a:effectLst>
                <a:outerShdw blurRad="38100" dist="38100" dir="2700000" algn="tl">
                  <a:srgbClr val="000000">
                    <a:alpha val="43137"/>
                  </a:srgbClr>
                </a:outerShdw>
              </a:effectLst>
              <a:latin typeface="Vivaldi" pitchFamily="66" charset="0"/>
              <a:ea typeface="MS PGothic" pitchFamily="34" charset="-128"/>
              <a:cs typeface="Arial" charset="0"/>
            </a:endParaRPr>
          </a:p>
          <a:p>
            <a:pPr algn="ctr" fontAlgn="base">
              <a:spcAft>
                <a:spcPct val="0"/>
              </a:spcAft>
            </a:pPr>
            <a:endParaRPr lang="en-US" sz="2000" b="1" dirty="0" smtClean="0">
              <a:solidFill>
                <a:schemeClr val="tx1"/>
              </a:solidFill>
              <a:latin typeface="Vivaldi" pitchFamily="66" charset="0"/>
              <a:ea typeface="MS PGothic" pitchFamily="34" charset="-128"/>
              <a:cs typeface="Arial" charset="0"/>
            </a:endParaRPr>
          </a:p>
          <a:p>
            <a:pPr algn="ctr" fontAlgn="base">
              <a:spcAft>
                <a:spcPct val="0"/>
              </a:spcAft>
            </a:pPr>
            <a:endParaRPr lang="en-US" sz="2000" b="1" dirty="0" smtClean="0">
              <a:solidFill>
                <a:schemeClr val="tx1"/>
              </a:solidFill>
              <a:latin typeface="Vivaldi" pitchFamily="66" charset="0"/>
              <a:ea typeface="MS PGothic" pitchFamily="34" charset="-128"/>
              <a:cs typeface="Arial" charset="0"/>
            </a:endParaRPr>
          </a:p>
          <a:p>
            <a:pPr algn="ctr" fontAlgn="base">
              <a:spcAft>
                <a:spcPct val="0"/>
              </a:spcAft>
            </a:pPr>
            <a:endParaRPr lang="en-US" sz="2000" b="1" dirty="0">
              <a:solidFill>
                <a:schemeClr val="tx1"/>
              </a:solidFill>
              <a:latin typeface="Vivaldi" pitchFamily="66" charset="0"/>
              <a:ea typeface="MS PGothic" pitchFamily="34" charset="-128"/>
              <a:cs typeface="Arial" charset="0"/>
            </a:endParaRPr>
          </a:p>
          <a:p>
            <a:pPr algn="ctr" fontAlgn="base">
              <a:spcAft>
                <a:spcPct val="0"/>
              </a:spcAft>
            </a:pPr>
            <a:endParaRPr lang="en-US" sz="2000" b="1" dirty="0" smtClean="0">
              <a:solidFill>
                <a:schemeClr val="tx1"/>
              </a:solidFill>
              <a:latin typeface="Vivaldi" pitchFamily="66" charset="0"/>
              <a:ea typeface="MS PGothic" pitchFamily="34" charset="-128"/>
              <a:cs typeface="Arial" charset="0"/>
            </a:endParaRPr>
          </a:p>
          <a:p>
            <a:pPr algn="ctr" fontAlgn="base">
              <a:spcAft>
                <a:spcPct val="0"/>
              </a:spcAft>
            </a:pPr>
            <a:endParaRPr lang="en-US" sz="2000" b="1" dirty="0">
              <a:solidFill>
                <a:schemeClr val="tx1"/>
              </a:solidFill>
              <a:latin typeface="Vivaldi" pitchFamily="66" charset="0"/>
              <a:ea typeface="MS PGothic" pitchFamily="34" charset="-128"/>
              <a:cs typeface="Arial" charset="0"/>
            </a:endParaRPr>
          </a:p>
          <a:p>
            <a:pPr algn="ctr" fontAlgn="base">
              <a:spcAft>
                <a:spcPct val="0"/>
              </a:spcAft>
            </a:pPr>
            <a:endParaRPr lang="en-US" sz="2000" b="1" dirty="0" smtClean="0">
              <a:solidFill>
                <a:schemeClr val="tx1"/>
              </a:solidFill>
              <a:latin typeface="Vivaldi" pitchFamily="66" charset="0"/>
              <a:ea typeface="MS PGothic" pitchFamily="34" charset="-128"/>
              <a:cs typeface="Arial" charset="0"/>
            </a:endParaRPr>
          </a:p>
          <a:p>
            <a:pPr algn="ctr" fontAlgn="base">
              <a:spcAft>
                <a:spcPct val="0"/>
              </a:spcAft>
            </a:pPr>
            <a:endParaRPr lang="en-US" sz="2000" b="1" dirty="0">
              <a:solidFill>
                <a:schemeClr val="tx1"/>
              </a:solidFill>
              <a:latin typeface="Vivaldi" pitchFamily="66" charset="0"/>
              <a:ea typeface="MS PGothic" pitchFamily="34" charset="-128"/>
              <a:cs typeface="Arial" charset="0"/>
            </a:endParaRPr>
          </a:p>
          <a:p>
            <a:pPr algn="ctr" fontAlgn="base">
              <a:spcAft>
                <a:spcPct val="0"/>
              </a:spcAft>
            </a:pPr>
            <a:r>
              <a:rPr lang="en-US" sz="2000" b="1" dirty="0" smtClean="0">
                <a:solidFill>
                  <a:schemeClr val="tx1"/>
                </a:solidFill>
                <a:latin typeface="Vivaldi" pitchFamily="66" charset="0"/>
                <a:ea typeface="MS PGothic" pitchFamily="34" charset="-128"/>
                <a:cs typeface="Arial" charset="0"/>
              </a:rPr>
              <a:t>Zafar Mirza</a:t>
            </a:r>
          </a:p>
          <a:p>
            <a:pPr algn="ctr" fontAlgn="base">
              <a:spcAft>
                <a:spcPct val="0"/>
              </a:spcAft>
            </a:pPr>
            <a:endParaRPr lang="en-US" sz="1400" b="1" dirty="0" smtClean="0">
              <a:solidFill>
                <a:srgbClr val="0070C0"/>
              </a:solidFill>
              <a:ea typeface="MS PGothic" pitchFamily="34" charset="-128"/>
              <a:cs typeface="Arial" charset="0"/>
            </a:endParaRPr>
          </a:p>
          <a:p>
            <a:pPr algn="ctr" fontAlgn="base">
              <a:spcAft>
                <a:spcPct val="0"/>
              </a:spcAft>
            </a:pPr>
            <a:r>
              <a:rPr lang="en-US" sz="1400" b="1" dirty="0" smtClean="0">
                <a:solidFill>
                  <a:srgbClr val="0070C0"/>
                </a:solidFill>
                <a:ea typeface="MS PGothic" pitchFamily="34" charset="-128"/>
                <a:cs typeface="Arial" charset="0"/>
              </a:rPr>
              <a:t>Director</a:t>
            </a:r>
          </a:p>
          <a:p>
            <a:pPr algn="ctr" fontAlgn="base">
              <a:spcAft>
                <a:spcPct val="0"/>
              </a:spcAft>
            </a:pPr>
            <a:r>
              <a:rPr lang="en-US" sz="1400" b="1" dirty="0" smtClean="0">
                <a:solidFill>
                  <a:srgbClr val="0070C0"/>
                </a:solidFill>
                <a:ea typeface="MS PGothic" pitchFamily="34" charset="-128"/>
                <a:cs typeface="Arial" charset="0"/>
              </a:rPr>
              <a:t>Health System Development</a:t>
            </a:r>
          </a:p>
          <a:p>
            <a:pPr algn="ctr" fontAlgn="base">
              <a:spcAft>
                <a:spcPct val="0"/>
              </a:spcAft>
            </a:pPr>
            <a:r>
              <a:rPr lang="en-US" sz="1800" b="1" dirty="0" smtClean="0">
                <a:solidFill>
                  <a:srgbClr val="0070C0"/>
                </a:solidFill>
                <a:ea typeface="MS PGothic" pitchFamily="34" charset="-128"/>
                <a:cs typeface="Arial" charset="0"/>
              </a:rPr>
              <a:t>Eastern Mediterranean Regional Office</a:t>
            </a:r>
            <a:endParaRPr lang="en-US" sz="1800" b="1" dirty="0">
              <a:solidFill>
                <a:srgbClr val="0070C0"/>
              </a:solidFill>
              <a:ea typeface="MS PGothic" pitchFamily="34" charset="-128"/>
              <a:cs typeface="Arial" charset="0"/>
            </a:endParaRPr>
          </a:p>
          <a:p>
            <a:pPr algn="ctr"/>
            <a:endParaRPr lang="en-US" sz="2000" dirty="0">
              <a:solidFill>
                <a:srgbClr val="0070C0"/>
              </a:solidFill>
            </a:endParaRPr>
          </a:p>
        </p:txBody>
      </p:sp>
      <p:pic>
        <p:nvPicPr>
          <p:cNvPr id="1028" name="Picture 4" descr="C:\Users\mirzaz\OneDrive\OTHER FILES PHI\PRESENTATIONS STORE  2015 0720\Templates n Graphics for Presentations\WHO Templates &amp; Logos\WHO-EN-C-H[1].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534520" y="5348700"/>
            <a:ext cx="1929549" cy="6226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85484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effectLst>
                  <a:outerShdw blurRad="38100" dist="38100" dir="2700000" algn="tl">
                    <a:srgbClr val="000000">
                      <a:alpha val="43137"/>
                    </a:srgbClr>
                  </a:outerShdw>
                </a:effectLst>
              </a:rPr>
              <a:t>Monitoring progress towards </a:t>
            </a:r>
            <a:r>
              <a:rPr lang="en-US" dirty="0" smtClean="0">
                <a:effectLst>
                  <a:outerShdw blurRad="38100" dist="38100" dir="2700000" algn="tl">
                    <a:srgbClr val="000000">
                      <a:alpha val="43137"/>
                    </a:srgbClr>
                  </a:outerShdw>
                </a:effectLst>
              </a:rPr>
              <a:t>UHC</a:t>
            </a:r>
            <a:endParaRPr lang="en-US" dirty="0">
              <a:effectLst>
                <a:outerShdw blurRad="38100" dist="38100" dir="2700000" algn="tl">
                  <a:srgbClr val="000000">
                    <a:alpha val="43137"/>
                  </a:srgbClr>
                </a:outerShdw>
              </a:effectLst>
            </a:endParaRPr>
          </a:p>
        </p:txBody>
      </p:sp>
      <p:sp>
        <p:nvSpPr>
          <p:cNvPr id="4" name="Content Placeholder 3"/>
          <p:cNvSpPr>
            <a:spLocks noGrp="1"/>
          </p:cNvSpPr>
          <p:nvPr>
            <p:ph idx="1"/>
          </p:nvPr>
        </p:nvSpPr>
        <p:spPr/>
        <p:txBody>
          <a:bodyPr>
            <a:normAutofit fontScale="70000" lnSpcReduction="20000"/>
          </a:bodyPr>
          <a:lstStyle/>
          <a:p>
            <a:r>
              <a:rPr lang="en-US" b="1" dirty="0">
                <a:solidFill>
                  <a:schemeClr val="accent6">
                    <a:lumMod val="75000"/>
                  </a:schemeClr>
                </a:solidFill>
              </a:rPr>
              <a:t>‘Direct costs’ coverage</a:t>
            </a:r>
          </a:p>
          <a:p>
            <a:pPr lvl="1"/>
            <a:r>
              <a:rPr lang="en-US" b="1" dirty="0">
                <a:solidFill>
                  <a:schemeClr val="accent1">
                    <a:lumMod val="50000"/>
                  </a:schemeClr>
                </a:solidFill>
              </a:rPr>
              <a:t>Incidence of catastrophic health expenditure due to out-of-pocket expenditure</a:t>
            </a:r>
          </a:p>
          <a:p>
            <a:pPr lvl="1"/>
            <a:r>
              <a:rPr lang="en-US" b="1" dirty="0">
                <a:solidFill>
                  <a:schemeClr val="accent1">
                    <a:lumMod val="50000"/>
                  </a:schemeClr>
                </a:solidFill>
              </a:rPr>
              <a:t>Incidence of impoverishment due to out-of-pocket expenditure</a:t>
            </a:r>
          </a:p>
          <a:p>
            <a:pPr lvl="1"/>
            <a:r>
              <a:rPr lang="en-US" b="1" dirty="0">
                <a:solidFill>
                  <a:schemeClr val="accent1">
                    <a:lumMod val="50000"/>
                  </a:schemeClr>
                </a:solidFill>
              </a:rPr>
              <a:t>Share of out-of-pocket expenditure as a percentage of total health expenditure</a:t>
            </a:r>
          </a:p>
          <a:p>
            <a:endParaRPr lang="en-US" sz="2300" b="1" dirty="0">
              <a:solidFill>
                <a:schemeClr val="accent1">
                  <a:lumMod val="50000"/>
                </a:schemeClr>
              </a:solidFill>
            </a:endParaRPr>
          </a:p>
          <a:p>
            <a:r>
              <a:rPr lang="en-US" b="1" dirty="0">
                <a:solidFill>
                  <a:schemeClr val="accent6">
                    <a:lumMod val="75000"/>
                  </a:schemeClr>
                </a:solidFill>
              </a:rPr>
              <a:t>‘Services’ coverage</a:t>
            </a:r>
          </a:p>
          <a:p>
            <a:pPr lvl="1"/>
            <a:r>
              <a:rPr lang="en-US" b="1" dirty="0">
                <a:solidFill>
                  <a:schemeClr val="accent1">
                    <a:lumMod val="50000"/>
                  </a:schemeClr>
                </a:solidFill>
              </a:rPr>
              <a:t>Coverage with essential health interventions – communicable diseases; reproductive health problems; </a:t>
            </a:r>
            <a:r>
              <a:rPr lang="en-US" b="1" dirty="0" smtClean="0">
                <a:solidFill>
                  <a:schemeClr val="accent1">
                    <a:lumMod val="50000"/>
                  </a:schemeClr>
                </a:solidFill>
              </a:rPr>
              <a:t>non-communicable </a:t>
            </a:r>
            <a:r>
              <a:rPr lang="en-US" b="1" dirty="0">
                <a:solidFill>
                  <a:schemeClr val="accent1">
                    <a:lumMod val="50000"/>
                  </a:schemeClr>
                </a:solidFill>
              </a:rPr>
              <a:t>diseases and mental health disorders</a:t>
            </a:r>
          </a:p>
          <a:p>
            <a:endParaRPr lang="en-US" sz="2300" b="1" dirty="0">
              <a:solidFill>
                <a:schemeClr val="accent1">
                  <a:lumMod val="50000"/>
                </a:schemeClr>
              </a:solidFill>
            </a:endParaRPr>
          </a:p>
          <a:p>
            <a:r>
              <a:rPr lang="en-US" b="1" dirty="0">
                <a:solidFill>
                  <a:schemeClr val="accent6">
                    <a:lumMod val="75000"/>
                  </a:schemeClr>
                </a:solidFill>
              </a:rPr>
              <a:t>‘Population’ coverage</a:t>
            </a:r>
          </a:p>
          <a:p>
            <a:pPr lvl="1"/>
            <a:r>
              <a:rPr lang="en-US" b="1" dirty="0">
                <a:solidFill>
                  <a:schemeClr val="accent1">
                    <a:lumMod val="50000"/>
                  </a:schemeClr>
                </a:solidFill>
              </a:rPr>
              <a:t>Who is covered and who is not – in terms of eligibility, entitlement and actual coverage</a:t>
            </a:r>
          </a:p>
          <a:p>
            <a:endParaRPr lang="en-US" b="1" dirty="0">
              <a:solidFill>
                <a:schemeClr val="accent1">
                  <a:lumMod val="50000"/>
                </a:schemeClr>
              </a:solidFill>
            </a:endParaRPr>
          </a:p>
        </p:txBody>
      </p:sp>
      <p:sp>
        <p:nvSpPr>
          <p:cNvPr id="5" name="Slide Number Placeholder 4"/>
          <p:cNvSpPr>
            <a:spLocks noGrp="1"/>
          </p:cNvSpPr>
          <p:nvPr>
            <p:ph type="sldNum" sz="quarter" idx="12"/>
          </p:nvPr>
        </p:nvSpPr>
        <p:spPr/>
        <p:txBody>
          <a:bodyPr/>
          <a:lstStyle/>
          <a:p>
            <a:fld id="{29998EA3-FA9D-4CA1-BAA1-56F414042093}" type="slidenum">
              <a:rPr lang="en-US" smtClean="0"/>
              <a:pPr/>
              <a:t>10</a:t>
            </a:fld>
            <a:endParaRPr lang="en-US"/>
          </a:p>
        </p:txBody>
      </p:sp>
      <p:sp>
        <p:nvSpPr>
          <p:cNvPr id="6" name="Footer Placeholder 5"/>
          <p:cNvSpPr>
            <a:spLocks noGrp="1"/>
          </p:cNvSpPr>
          <p:nvPr>
            <p:ph type="ftr" sz="quarter" idx="11"/>
          </p:nvPr>
        </p:nvSpPr>
        <p:spPr/>
        <p:txBody>
          <a:bodyPr/>
          <a:lstStyle/>
          <a:p>
            <a:r>
              <a:rPr lang="en-US" smtClean="0"/>
              <a:t>Towards universal health coverage in countries of the Eastern Mediterranean: challenges, opportunities and roadmap</a:t>
            </a:r>
            <a:endParaRPr lang="en-US"/>
          </a:p>
        </p:txBody>
      </p:sp>
    </p:spTree>
    <p:extLst>
      <p:ext uri="{BB962C8B-B14F-4D97-AF65-F5344CB8AC3E}">
        <p14:creationId xmlns:p14="http://schemas.microsoft.com/office/powerpoint/2010/main" val="7657864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 y="0"/>
            <a:ext cx="9875520" cy="1143000"/>
          </a:xfrm>
        </p:spPr>
        <p:txBody>
          <a:bodyPr>
            <a:noAutofit/>
          </a:bodyPr>
          <a:lstStyle/>
          <a:p>
            <a:r>
              <a:rPr lang="en-US" sz="3200" b="1" dirty="0"/>
              <a:t>Framework for </a:t>
            </a:r>
            <a:r>
              <a:rPr lang="en-US" sz="3200" b="1" dirty="0" smtClean="0"/>
              <a:t>Action </a:t>
            </a:r>
            <a:r>
              <a:rPr lang="en-US" sz="3200" b="1" dirty="0"/>
              <a:t>on </a:t>
            </a:r>
            <a:r>
              <a:rPr lang="en-US" sz="3200" b="1" dirty="0" smtClean="0"/>
              <a:t>Advancing </a:t>
            </a:r>
            <a:r>
              <a:rPr lang="en-US" sz="3200" b="1" dirty="0"/>
              <a:t>UHC in the Eastern Mediterranean Region</a:t>
            </a:r>
            <a:endParaRPr lang="en-US" sz="3200" dirty="0"/>
          </a:p>
        </p:txBody>
      </p:sp>
      <p:sp>
        <p:nvSpPr>
          <p:cNvPr id="4" name="Footer Placeholder 3"/>
          <p:cNvSpPr>
            <a:spLocks noGrp="1"/>
          </p:cNvSpPr>
          <p:nvPr>
            <p:ph type="ftr" sz="quarter" idx="11"/>
          </p:nvPr>
        </p:nvSpPr>
        <p:spPr/>
        <p:txBody>
          <a:bodyPr/>
          <a:lstStyle/>
          <a:p>
            <a:r>
              <a:rPr lang="en-US" dirty="0" smtClean="0">
                <a:solidFill>
                  <a:prstClr val="black">
                    <a:tint val="75000"/>
                  </a:prstClr>
                </a:solidFill>
              </a:rPr>
              <a:t>Preparatory Meeting Africa-Japan (TICAD VI) Forum on UHC in Africa - 25 Jun 2016</a:t>
            </a: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7C5DDDA0-FDFE-4DF9-BC5D-156489AFAF8C}" type="slidenum">
              <a:rPr lang="en-US" smtClean="0">
                <a:solidFill>
                  <a:prstClr val="black">
                    <a:tint val="75000"/>
                  </a:prstClr>
                </a:solidFill>
              </a:rPr>
              <a:pPr/>
              <a:t>11</a:t>
            </a:fld>
            <a:endParaRPr lang="en-US">
              <a:solidFill>
                <a:prstClr val="black">
                  <a:tint val="75000"/>
                </a:prstClr>
              </a:solidFill>
            </a:endParaRPr>
          </a:p>
        </p:txBody>
      </p:sp>
      <p:pic>
        <p:nvPicPr>
          <p:cNvPr id="2050" name="Picture 2"/>
          <p:cNvPicPr>
            <a:picLocks noGrp="1" noChangeAspect="1" noChangeArrowheads="1"/>
          </p:cNvPicPr>
          <p:nvPr>
            <p:ph idx="1"/>
          </p:nvPr>
        </p:nvPicPr>
        <p:blipFill>
          <a:blip r:embed="rId2" cstate="email">
            <a:extLst>
              <a:ext uri="{28A0092B-C50C-407E-A947-70E740481C1C}">
                <a14:useLocalDpi xmlns:a14="http://schemas.microsoft.com/office/drawing/2010/main" val="0"/>
              </a:ext>
            </a:extLst>
          </a:blip>
          <a:srcRect/>
          <a:stretch>
            <a:fillRect/>
          </a:stretch>
        </p:blipFill>
        <p:spPr bwMode="auto">
          <a:xfrm>
            <a:off x="3" y="1143000"/>
            <a:ext cx="10972799" cy="571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940566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974" y="263242"/>
            <a:ext cx="9892146" cy="6594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81257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4" y="0"/>
            <a:ext cx="11005156" cy="802758"/>
          </a:xfrm>
          <a:solidFill>
            <a:schemeClr val="accent1"/>
          </a:solidFill>
        </p:spPr>
        <p:txBody>
          <a:bodyPr>
            <a:normAutofit/>
          </a:bodyPr>
          <a:lstStyle/>
          <a:p>
            <a:r>
              <a:rPr lang="en-GB" sz="3200" b="1" dirty="0" smtClean="0">
                <a:solidFill>
                  <a:schemeClr val="bg1"/>
                </a:solidFill>
              </a:rPr>
              <a:t>A framework for UHC as part of SDGs</a:t>
            </a:r>
            <a:endParaRPr lang="en-GB" sz="3200" b="1" dirty="0">
              <a:solidFill>
                <a:schemeClr val="bg1"/>
              </a:solidFill>
            </a:endParaRPr>
          </a:p>
        </p:txBody>
      </p:sp>
      <p:sp>
        <p:nvSpPr>
          <p:cNvPr id="6" name="Rectangle 5"/>
          <p:cNvSpPr/>
          <p:nvPr/>
        </p:nvSpPr>
        <p:spPr>
          <a:xfrm>
            <a:off x="2194949" y="3322774"/>
            <a:ext cx="6882400" cy="1020626"/>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sp>
        <p:nvSpPr>
          <p:cNvPr id="7" name="Rectangle 6"/>
          <p:cNvSpPr/>
          <p:nvPr/>
        </p:nvSpPr>
        <p:spPr>
          <a:xfrm>
            <a:off x="2315513" y="5336908"/>
            <a:ext cx="6882400" cy="723374"/>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sp>
        <p:nvSpPr>
          <p:cNvPr id="8" name="Oval 7"/>
          <p:cNvSpPr/>
          <p:nvPr/>
        </p:nvSpPr>
        <p:spPr>
          <a:xfrm>
            <a:off x="2012170" y="1418030"/>
            <a:ext cx="2225408" cy="103135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sp>
        <p:nvSpPr>
          <p:cNvPr id="9" name="Oval 8"/>
          <p:cNvSpPr/>
          <p:nvPr/>
        </p:nvSpPr>
        <p:spPr>
          <a:xfrm>
            <a:off x="4549713" y="1403962"/>
            <a:ext cx="2225408" cy="103135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sp>
        <p:nvSpPr>
          <p:cNvPr id="10" name="Oval 9"/>
          <p:cNvSpPr/>
          <p:nvPr/>
        </p:nvSpPr>
        <p:spPr>
          <a:xfrm>
            <a:off x="7193903" y="1418030"/>
            <a:ext cx="2232233" cy="103135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sp>
        <p:nvSpPr>
          <p:cNvPr id="12" name="Up Arrow 11"/>
          <p:cNvSpPr/>
          <p:nvPr/>
        </p:nvSpPr>
        <p:spPr>
          <a:xfrm>
            <a:off x="2862180" y="2667006"/>
            <a:ext cx="525396" cy="53096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sp>
        <p:nvSpPr>
          <p:cNvPr id="15" name="Rectangle 14"/>
          <p:cNvSpPr/>
          <p:nvPr/>
        </p:nvSpPr>
        <p:spPr>
          <a:xfrm rot="16200000">
            <a:off x="8285588" y="3605201"/>
            <a:ext cx="4132520" cy="76140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sp>
        <p:nvSpPr>
          <p:cNvPr id="18" name="Rectangle 17"/>
          <p:cNvSpPr/>
          <p:nvPr/>
        </p:nvSpPr>
        <p:spPr>
          <a:xfrm>
            <a:off x="377555" y="3571125"/>
            <a:ext cx="1280160" cy="381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sp>
        <p:nvSpPr>
          <p:cNvPr id="19" name="Title 1"/>
          <p:cNvSpPr txBox="1">
            <a:spLocks/>
          </p:cNvSpPr>
          <p:nvPr/>
        </p:nvSpPr>
        <p:spPr>
          <a:xfrm>
            <a:off x="404446" y="3440591"/>
            <a:ext cx="1226393" cy="668023"/>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400" b="1" dirty="0" smtClean="0">
                <a:solidFill>
                  <a:prstClr val="black"/>
                </a:solidFill>
              </a:rPr>
              <a:t>Goal</a:t>
            </a:r>
            <a:endParaRPr lang="en-GB" sz="3200" b="1" dirty="0">
              <a:solidFill>
                <a:prstClr val="black"/>
              </a:solidFill>
            </a:endParaRPr>
          </a:p>
        </p:txBody>
      </p:sp>
      <p:sp>
        <p:nvSpPr>
          <p:cNvPr id="20" name="Rectangle 19"/>
          <p:cNvSpPr/>
          <p:nvPr/>
        </p:nvSpPr>
        <p:spPr>
          <a:xfrm>
            <a:off x="498118" y="5488838"/>
            <a:ext cx="1280160" cy="3810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sp>
        <p:nvSpPr>
          <p:cNvPr id="21" name="Title 1"/>
          <p:cNvSpPr txBox="1">
            <a:spLocks/>
          </p:cNvSpPr>
          <p:nvPr/>
        </p:nvSpPr>
        <p:spPr>
          <a:xfrm>
            <a:off x="525002" y="5488838"/>
            <a:ext cx="1226393" cy="381000"/>
          </a:xfrm>
          <a:prstGeom prst="rect">
            <a:avLst/>
          </a:prstGeom>
        </p:spPr>
        <p:txBody>
          <a:bodyPr vert="horz" lIns="91440" tIns="45720" rIns="91440" bIns="45720" rtlCol="0" anchor="ctr">
            <a:normAutofit fontScale="6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3400" b="1" dirty="0" smtClean="0">
                <a:solidFill>
                  <a:prstClr val="white"/>
                </a:solidFill>
              </a:rPr>
              <a:t>Action</a:t>
            </a:r>
            <a:endParaRPr lang="en-GB" sz="2000" b="1" dirty="0">
              <a:solidFill>
                <a:prstClr val="white"/>
              </a:solidFill>
            </a:endParaRPr>
          </a:p>
        </p:txBody>
      </p:sp>
      <p:sp>
        <p:nvSpPr>
          <p:cNvPr id="22" name="Rectangle 21"/>
          <p:cNvSpPr/>
          <p:nvPr/>
        </p:nvSpPr>
        <p:spPr>
          <a:xfrm>
            <a:off x="393973" y="1676405"/>
            <a:ext cx="128016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sp>
        <p:nvSpPr>
          <p:cNvPr id="23" name="Title 1"/>
          <p:cNvSpPr txBox="1">
            <a:spLocks/>
          </p:cNvSpPr>
          <p:nvPr/>
        </p:nvSpPr>
        <p:spPr>
          <a:xfrm>
            <a:off x="354742" y="1599698"/>
            <a:ext cx="1226393" cy="668023"/>
          </a:xfrm>
          <a:prstGeom prst="rect">
            <a:avLst/>
          </a:prstGeom>
        </p:spPr>
        <p:txBody>
          <a:bodyPr vert="horz" lIns="91440" tIns="45720" rIns="91440" bIns="45720" rtlCol="0" anchor="ct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3400" b="1" dirty="0" smtClean="0">
                <a:solidFill>
                  <a:prstClr val="black"/>
                </a:solidFill>
              </a:rPr>
              <a:t>Results</a:t>
            </a:r>
            <a:endParaRPr lang="en-GB" sz="2000" b="1" dirty="0">
              <a:solidFill>
                <a:prstClr val="black"/>
              </a:solidFill>
            </a:endParaRPr>
          </a:p>
        </p:txBody>
      </p:sp>
      <p:sp>
        <p:nvSpPr>
          <p:cNvPr id="25" name="Title 1"/>
          <p:cNvSpPr txBox="1">
            <a:spLocks/>
          </p:cNvSpPr>
          <p:nvPr/>
        </p:nvSpPr>
        <p:spPr>
          <a:xfrm>
            <a:off x="2221217" y="3434399"/>
            <a:ext cx="6882400" cy="788267"/>
          </a:xfrm>
          <a:prstGeom prst="rect">
            <a:avLst/>
          </a:prstGeom>
        </p:spPr>
        <p:txBody>
          <a:bodyPr vert="horz" lIns="91440" tIns="45720" rIns="91440" bIns="45720" rtlCol="0" anchor="ctr">
            <a:normAutofit fontScale="4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5000" b="1" dirty="0" smtClean="0">
                <a:solidFill>
                  <a:srgbClr val="FFFF00"/>
                </a:solidFill>
              </a:rPr>
              <a:t>Universal Health Coverage</a:t>
            </a:r>
          </a:p>
          <a:p>
            <a:r>
              <a:rPr lang="en-GB" sz="3400" b="1" dirty="0" smtClean="0">
                <a:solidFill>
                  <a:prstClr val="white"/>
                </a:solidFill>
              </a:rPr>
              <a:t>All communities and people receive the quality health services the need, without financial hardship</a:t>
            </a:r>
            <a:endParaRPr lang="en-GB" sz="2000" b="1" dirty="0">
              <a:solidFill>
                <a:prstClr val="white"/>
              </a:solidFill>
            </a:endParaRPr>
          </a:p>
        </p:txBody>
      </p:sp>
      <p:sp>
        <p:nvSpPr>
          <p:cNvPr id="26" name="Title 1"/>
          <p:cNvSpPr txBox="1">
            <a:spLocks/>
          </p:cNvSpPr>
          <p:nvPr/>
        </p:nvSpPr>
        <p:spPr>
          <a:xfrm>
            <a:off x="2288789" y="5181600"/>
            <a:ext cx="6882400" cy="106686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800" b="1" dirty="0" smtClean="0">
                <a:solidFill>
                  <a:prstClr val="white"/>
                </a:solidFill>
              </a:rPr>
              <a:t>Health System Strengthening</a:t>
            </a:r>
            <a:endParaRPr lang="en-GB" sz="1100" b="1" dirty="0">
              <a:solidFill>
                <a:prstClr val="white"/>
              </a:solidFill>
            </a:endParaRPr>
          </a:p>
        </p:txBody>
      </p:sp>
      <p:sp>
        <p:nvSpPr>
          <p:cNvPr id="27" name="Title 1"/>
          <p:cNvSpPr txBox="1">
            <a:spLocks/>
          </p:cNvSpPr>
          <p:nvPr/>
        </p:nvSpPr>
        <p:spPr>
          <a:xfrm>
            <a:off x="2119047" y="1509135"/>
            <a:ext cx="2011681" cy="88465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1600" b="1" dirty="0" smtClean="0">
                <a:solidFill>
                  <a:srgbClr val="FFFF00"/>
                </a:solidFill>
              </a:rPr>
              <a:t>Global Public Health Security &amp; Resilient Societies</a:t>
            </a:r>
            <a:endParaRPr lang="en-GB" sz="800" b="1" dirty="0">
              <a:solidFill>
                <a:srgbClr val="FFFF00"/>
              </a:solidFill>
            </a:endParaRPr>
          </a:p>
        </p:txBody>
      </p:sp>
      <p:sp>
        <p:nvSpPr>
          <p:cNvPr id="29" name="Title 1"/>
          <p:cNvSpPr txBox="1">
            <a:spLocks/>
          </p:cNvSpPr>
          <p:nvPr/>
        </p:nvSpPr>
        <p:spPr>
          <a:xfrm>
            <a:off x="4656586" y="1509135"/>
            <a:ext cx="2011681" cy="88465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1600" b="1" dirty="0" smtClean="0">
                <a:solidFill>
                  <a:srgbClr val="FFFF00"/>
                </a:solidFill>
              </a:rPr>
              <a:t>Equitable Health Outcomes &amp; Wellbeing</a:t>
            </a:r>
            <a:endParaRPr lang="en-GB" sz="800" b="1" dirty="0">
              <a:solidFill>
                <a:srgbClr val="FFFF00"/>
              </a:solidFill>
            </a:endParaRPr>
          </a:p>
        </p:txBody>
      </p:sp>
      <p:sp>
        <p:nvSpPr>
          <p:cNvPr id="30" name="Title 1"/>
          <p:cNvSpPr txBox="1">
            <a:spLocks/>
          </p:cNvSpPr>
          <p:nvPr/>
        </p:nvSpPr>
        <p:spPr>
          <a:xfrm>
            <a:off x="7304194" y="1462678"/>
            <a:ext cx="2011681" cy="88465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1600" b="1" dirty="0" smtClean="0">
                <a:solidFill>
                  <a:srgbClr val="FFFF00"/>
                </a:solidFill>
              </a:rPr>
              <a:t>Inclusive Economic Growth &amp; Employment </a:t>
            </a:r>
            <a:endParaRPr lang="en-GB" sz="800" b="1" dirty="0">
              <a:solidFill>
                <a:srgbClr val="FFFF00"/>
              </a:solidFill>
            </a:endParaRPr>
          </a:p>
        </p:txBody>
      </p:sp>
      <p:sp>
        <p:nvSpPr>
          <p:cNvPr id="31" name="Up-Down Arrow 30"/>
          <p:cNvSpPr/>
          <p:nvPr/>
        </p:nvSpPr>
        <p:spPr>
          <a:xfrm>
            <a:off x="5395061" y="4520962"/>
            <a:ext cx="457200" cy="660638"/>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sp>
        <p:nvSpPr>
          <p:cNvPr id="32" name="Up Arrow 31"/>
          <p:cNvSpPr/>
          <p:nvPr/>
        </p:nvSpPr>
        <p:spPr>
          <a:xfrm>
            <a:off x="5372988" y="2667006"/>
            <a:ext cx="525396" cy="53096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sp>
        <p:nvSpPr>
          <p:cNvPr id="33" name="Up Arrow 32"/>
          <p:cNvSpPr/>
          <p:nvPr/>
        </p:nvSpPr>
        <p:spPr>
          <a:xfrm>
            <a:off x="8068428" y="2672236"/>
            <a:ext cx="525396" cy="53096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prstClr val="white"/>
              </a:solidFill>
            </a:endParaRPr>
          </a:p>
        </p:txBody>
      </p:sp>
      <p:sp>
        <p:nvSpPr>
          <p:cNvPr id="34" name="Title 1"/>
          <p:cNvSpPr txBox="1">
            <a:spLocks/>
          </p:cNvSpPr>
          <p:nvPr/>
        </p:nvSpPr>
        <p:spPr>
          <a:xfrm rot="5400000">
            <a:off x="8301512" y="3621112"/>
            <a:ext cx="4100699" cy="7614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800" b="1" dirty="0" smtClean="0">
                <a:solidFill>
                  <a:prstClr val="black"/>
                </a:solidFill>
              </a:rPr>
              <a:t>Determinants of Health</a:t>
            </a:r>
            <a:endParaRPr lang="en-GB" sz="1100" b="1" dirty="0">
              <a:solidFill>
                <a:prstClr val="black"/>
              </a:solidFill>
            </a:endParaRPr>
          </a:p>
        </p:txBody>
      </p:sp>
    </p:spTree>
    <p:extLst>
      <p:ext uri="{BB962C8B-B14F-4D97-AF65-F5344CB8AC3E}">
        <p14:creationId xmlns:p14="http://schemas.microsoft.com/office/powerpoint/2010/main" val="19423749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rgbClr val="1E7FB8">
            <a:alpha val="0"/>
          </a:srgbClr>
        </a:solidFill>
        <a:effectLst/>
      </p:bgPr>
    </p:bg>
    <p:spTree>
      <p:nvGrpSpPr>
        <p:cNvPr id="1" name=""/>
        <p:cNvGrpSpPr/>
        <p:nvPr/>
      </p:nvGrpSpPr>
      <p:grpSpPr>
        <a:xfrm>
          <a:off x="0" y="0"/>
          <a:ext cx="0" cy="0"/>
          <a:chOff x="0" y="0"/>
          <a:chExt cx="0" cy="0"/>
        </a:xfrm>
      </p:grpSpPr>
      <p:sp>
        <p:nvSpPr>
          <p:cNvPr id="2" name="Rectangle 1"/>
          <p:cNvSpPr/>
          <p:nvPr/>
        </p:nvSpPr>
        <p:spPr>
          <a:xfrm>
            <a:off x="0" y="335423"/>
            <a:ext cx="10949389" cy="2339102"/>
          </a:xfrm>
          <a:prstGeom prst="rect">
            <a:avLst/>
          </a:prstGeom>
        </p:spPr>
        <p:txBody>
          <a:bodyPr wrap="square">
            <a:spAutoFit/>
          </a:bodyPr>
          <a:lstStyle/>
          <a:p>
            <a:pPr algn="ctr"/>
            <a:endParaRPr lang="en-US" sz="1400" b="1" dirty="0" smtClean="0">
              <a:solidFill>
                <a:prstClr val="white"/>
              </a:solidFill>
              <a:effectLst>
                <a:outerShdw blurRad="38100" dist="38100" dir="2700000" algn="tl">
                  <a:srgbClr val="000000">
                    <a:alpha val="43137"/>
                  </a:srgbClr>
                </a:outerShdw>
              </a:effectLst>
            </a:endParaRPr>
          </a:p>
          <a:p>
            <a:pPr algn="ctr"/>
            <a:r>
              <a:rPr lang="en-US" sz="4400" b="1" dirty="0">
                <a:solidFill>
                  <a:srgbClr val="0070C0"/>
                </a:solidFill>
              </a:rPr>
              <a:t>Transforming our World:</a:t>
            </a:r>
            <a:br>
              <a:rPr lang="en-US" sz="4400" b="1" dirty="0">
                <a:solidFill>
                  <a:srgbClr val="0070C0"/>
                </a:solidFill>
              </a:rPr>
            </a:br>
            <a:r>
              <a:rPr lang="en-US" sz="4400" b="1" dirty="0">
                <a:solidFill>
                  <a:srgbClr val="0070C0"/>
                </a:solidFill>
              </a:rPr>
              <a:t>the 2030 Agenda </a:t>
            </a:r>
            <a:r>
              <a:rPr lang="en-US" sz="4400" b="1" dirty="0" smtClean="0">
                <a:solidFill>
                  <a:srgbClr val="0070C0"/>
                </a:solidFill>
              </a:rPr>
              <a:t>for </a:t>
            </a:r>
            <a:r>
              <a:rPr lang="en-US" sz="4400" b="1" dirty="0">
                <a:solidFill>
                  <a:srgbClr val="0070C0"/>
                </a:solidFill>
              </a:rPr>
              <a:t>Sustainable Development</a:t>
            </a:r>
          </a:p>
        </p:txBody>
      </p:sp>
      <p:cxnSp>
        <p:nvCxnSpPr>
          <p:cNvPr id="5" name="Straight Connector 4"/>
          <p:cNvCxnSpPr/>
          <p:nvPr/>
        </p:nvCxnSpPr>
        <p:spPr>
          <a:xfrm>
            <a:off x="1826917" y="7300663"/>
            <a:ext cx="5303520" cy="0"/>
          </a:xfrm>
          <a:prstGeom prst="line">
            <a:avLst/>
          </a:prstGeom>
        </p:spPr>
        <p:style>
          <a:lnRef idx="1">
            <a:schemeClr val="accent5"/>
          </a:lnRef>
          <a:fillRef idx="0">
            <a:schemeClr val="accent5"/>
          </a:fillRef>
          <a:effectRef idx="0">
            <a:schemeClr val="accent5"/>
          </a:effectRef>
          <a:fontRef idx="minor">
            <a:schemeClr val="tx1"/>
          </a:fontRef>
        </p:style>
      </p:cxnSp>
      <p:sp>
        <p:nvSpPr>
          <p:cNvPr id="9" name="Title 2"/>
          <p:cNvSpPr txBox="1">
            <a:spLocks/>
          </p:cNvSpPr>
          <p:nvPr/>
        </p:nvSpPr>
        <p:spPr>
          <a:xfrm>
            <a:off x="23460" y="3962435"/>
            <a:ext cx="10925929" cy="2057399"/>
          </a:xfrm>
          <a:prstGeom prst="rect">
            <a:avLst/>
          </a:prstGeom>
        </p:spPr>
        <p:txBody>
          <a:bodyPr vert="horz" lIns="91440" tIns="45720" rIns="91440" bIns="45720" rtlCol="0" anchor="b">
            <a:no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pPr algn="ctr" fontAlgn="base">
              <a:spcAft>
                <a:spcPct val="0"/>
              </a:spcAft>
            </a:pPr>
            <a:endParaRPr lang="en-US" sz="2000" b="1" dirty="0" smtClean="0">
              <a:solidFill>
                <a:prstClr val="white"/>
              </a:solidFill>
              <a:effectLst>
                <a:outerShdw blurRad="38100" dist="38100" dir="2700000" algn="tl">
                  <a:srgbClr val="000000">
                    <a:alpha val="43137"/>
                  </a:srgbClr>
                </a:outerShdw>
              </a:effectLst>
              <a:latin typeface="Vivaldi" pitchFamily="66" charset="0"/>
              <a:ea typeface="MS PGothic" pitchFamily="34" charset="-128"/>
              <a:cs typeface="Arial" charset="0"/>
            </a:endParaRPr>
          </a:p>
          <a:p>
            <a:pPr algn="ctr" fontAlgn="base">
              <a:spcAft>
                <a:spcPct val="0"/>
              </a:spcAft>
            </a:pPr>
            <a:endParaRPr lang="en-US" sz="2000" b="1" dirty="0">
              <a:solidFill>
                <a:prstClr val="white"/>
              </a:solidFill>
              <a:effectLst>
                <a:outerShdw blurRad="38100" dist="38100" dir="2700000" algn="tl">
                  <a:srgbClr val="000000">
                    <a:alpha val="43137"/>
                  </a:srgbClr>
                </a:outerShdw>
              </a:effectLst>
              <a:latin typeface="Vivaldi" pitchFamily="66" charset="0"/>
              <a:ea typeface="MS PGothic" pitchFamily="34" charset="-128"/>
              <a:cs typeface="Arial" charset="0"/>
            </a:endParaRPr>
          </a:p>
          <a:p>
            <a:pPr algn="ctr"/>
            <a:endParaRPr lang="en-US" sz="2000" dirty="0">
              <a:solidFill>
                <a:prstClr val="white"/>
              </a:solidFill>
            </a:endParaRPr>
          </a:p>
        </p:txBody>
      </p:sp>
      <p:sp>
        <p:nvSpPr>
          <p:cNvPr id="4" name="Rectangle 3"/>
          <p:cNvSpPr/>
          <p:nvPr/>
        </p:nvSpPr>
        <p:spPr>
          <a:xfrm>
            <a:off x="19" y="2951980"/>
            <a:ext cx="10867489" cy="1077218"/>
          </a:xfrm>
          <a:prstGeom prst="rect">
            <a:avLst/>
          </a:prstGeom>
        </p:spPr>
        <p:txBody>
          <a:bodyPr wrap="square">
            <a:spAutoFit/>
          </a:bodyPr>
          <a:lstStyle/>
          <a:p>
            <a:pPr algn="ctr"/>
            <a:r>
              <a:rPr lang="en-US" sz="3200" b="1" dirty="0">
                <a:solidFill>
                  <a:srgbClr val="00B050"/>
                </a:solidFill>
              </a:rPr>
              <a:t>a plan of action for people, </a:t>
            </a:r>
            <a:r>
              <a:rPr lang="en-US" sz="3200" b="1" dirty="0" smtClean="0">
                <a:solidFill>
                  <a:srgbClr val="00B050"/>
                </a:solidFill>
              </a:rPr>
              <a:t>planet, prosperity, peace and partnerships</a:t>
            </a:r>
            <a:endParaRPr lang="en-US" sz="3200" b="1" dirty="0">
              <a:solidFill>
                <a:srgbClr val="00B050"/>
              </a:solidFill>
            </a:endParaRPr>
          </a:p>
        </p:txBody>
      </p:sp>
      <p:sp>
        <p:nvSpPr>
          <p:cNvPr id="6" name="AutoShape 4" descr="Image result for united nations"/>
          <p:cNvSpPr>
            <a:spLocks noChangeAspect="1" noChangeArrowheads="1"/>
          </p:cNvSpPr>
          <p:nvPr/>
        </p:nvSpPr>
        <p:spPr bwMode="auto">
          <a:xfrm>
            <a:off x="169723" y="-144463"/>
            <a:ext cx="33250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AutoShape 6" descr="Image result for united nations"/>
          <p:cNvSpPr>
            <a:spLocks noChangeAspect="1" noChangeArrowheads="1"/>
          </p:cNvSpPr>
          <p:nvPr/>
        </p:nvSpPr>
        <p:spPr bwMode="auto">
          <a:xfrm>
            <a:off x="335983" y="7962"/>
            <a:ext cx="33250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AutoShape 8" descr="Image result for united nations"/>
          <p:cNvSpPr>
            <a:spLocks noChangeAspect="1" noChangeArrowheads="1"/>
          </p:cNvSpPr>
          <p:nvPr/>
        </p:nvSpPr>
        <p:spPr bwMode="auto">
          <a:xfrm>
            <a:off x="502231" y="160362"/>
            <a:ext cx="33250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AutoShape 10" descr="Image result for united nations"/>
          <p:cNvSpPr>
            <a:spLocks noChangeAspect="1" noChangeArrowheads="1"/>
          </p:cNvSpPr>
          <p:nvPr/>
        </p:nvSpPr>
        <p:spPr bwMode="auto">
          <a:xfrm>
            <a:off x="668491" y="312741"/>
            <a:ext cx="33250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AutoShape 12" descr="Image result for united nations"/>
          <p:cNvSpPr>
            <a:spLocks noChangeAspect="1" noChangeArrowheads="1"/>
          </p:cNvSpPr>
          <p:nvPr/>
        </p:nvSpPr>
        <p:spPr bwMode="auto">
          <a:xfrm>
            <a:off x="834739" y="465163"/>
            <a:ext cx="33250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pic>
        <p:nvPicPr>
          <p:cNvPr id="1038" name="Picture 14" descr="Image result for united nations"/>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937760" y="4599087"/>
            <a:ext cx="1334648" cy="14207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90571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925819" y="-476250"/>
            <a:ext cx="7285521" cy="729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05354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9150" y="933450"/>
            <a:ext cx="9410700" cy="5293757"/>
          </a:xfrm>
          <a:prstGeom prst="rect">
            <a:avLst/>
          </a:prstGeom>
        </p:spPr>
        <p:txBody>
          <a:bodyPr wrap="square">
            <a:spAutoFit/>
          </a:bodyPr>
          <a:lstStyle/>
          <a:p>
            <a:pPr algn="just"/>
            <a:r>
              <a:rPr lang="en-GB" sz="2600" b="1" dirty="0">
                <a:solidFill>
                  <a:schemeClr val="bg1"/>
                </a:solidFill>
              </a:rPr>
              <a:t>In these Goals and targets, we are setting out a supremely ambitious and transformational vision. We envisage a world free of poverty, hunger, disease and want, where all life can thrive. We envisage a world free of fear and violence. A world with universal literacy. </a:t>
            </a:r>
            <a:r>
              <a:rPr lang="en-GB" sz="2600" b="1" dirty="0"/>
              <a:t>A world with equitable and universal access to </a:t>
            </a:r>
            <a:r>
              <a:rPr lang="en-GB" sz="2600" b="1" dirty="0">
                <a:solidFill>
                  <a:schemeClr val="bg1"/>
                </a:solidFill>
              </a:rPr>
              <a:t>quality education at all levels, to</a:t>
            </a:r>
            <a:r>
              <a:rPr lang="en-GB" sz="2600" b="1" dirty="0"/>
              <a:t> health care and social protection, where physical, mental and social well-being are assured. </a:t>
            </a:r>
            <a:r>
              <a:rPr lang="en-GB" sz="2600" b="1" dirty="0">
                <a:solidFill>
                  <a:schemeClr val="bg1"/>
                </a:solidFill>
              </a:rPr>
              <a:t>A world where we reaffirm our commitments regarding the human right to safe drinking water and sanitation and where there is improved hygiene; and where food is sufficient, safe, affordable and nutritious. A world where human habitats are safe, resilient and sustainable and where there is universal access to affordable, reliable and sustainable energy.</a:t>
            </a:r>
            <a:endParaRPr lang="en-US" sz="2600" b="1" dirty="0">
              <a:solidFill>
                <a:schemeClr val="bg1"/>
              </a:solidFill>
            </a:endParaRPr>
          </a:p>
        </p:txBody>
      </p:sp>
      <p:sp>
        <p:nvSpPr>
          <p:cNvPr id="3" name="Rectangle 2"/>
          <p:cNvSpPr/>
          <p:nvPr/>
        </p:nvSpPr>
        <p:spPr>
          <a:xfrm>
            <a:off x="0" y="-114300"/>
            <a:ext cx="10949389" cy="984885"/>
          </a:xfrm>
          <a:prstGeom prst="rect">
            <a:avLst/>
          </a:prstGeom>
        </p:spPr>
        <p:txBody>
          <a:bodyPr wrap="square">
            <a:spAutoFit/>
          </a:bodyPr>
          <a:lstStyle/>
          <a:p>
            <a:pPr algn="ctr"/>
            <a:endParaRPr lang="en-US" sz="1400" b="1" dirty="0" smtClean="0">
              <a:solidFill>
                <a:prstClr val="white"/>
              </a:solidFill>
              <a:effectLst>
                <a:outerShdw blurRad="38100" dist="38100" dir="2700000" algn="tl">
                  <a:srgbClr val="000000">
                    <a:alpha val="43137"/>
                  </a:srgbClr>
                </a:outerShdw>
              </a:effectLst>
            </a:endParaRPr>
          </a:p>
          <a:p>
            <a:pPr algn="ctr"/>
            <a:r>
              <a:rPr lang="en-US" sz="4400" b="1" dirty="0" smtClean="0">
                <a:solidFill>
                  <a:srgbClr val="FFC000"/>
                </a:solidFill>
              </a:rPr>
              <a:t>Vision of SD agenda</a:t>
            </a:r>
            <a:endParaRPr lang="en-US" sz="4400" b="1" dirty="0">
              <a:solidFill>
                <a:srgbClr val="FFC000"/>
              </a:solidFill>
            </a:endParaRPr>
          </a:p>
        </p:txBody>
      </p:sp>
    </p:spTree>
    <p:extLst>
      <p:ext uri="{BB962C8B-B14F-4D97-AF65-F5344CB8AC3E}">
        <p14:creationId xmlns:p14="http://schemas.microsoft.com/office/powerpoint/2010/main" val="7836156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E7FB8">
            <a:alpha val="0"/>
          </a:srgbClr>
        </a:solidFill>
        <a:effectLst/>
      </p:bgPr>
    </p:bg>
    <p:spTree>
      <p:nvGrpSpPr>
        <p:cNvPr id="1" name=""/>
        <p:cNvGrpSpPr/>
        <p:nvPr/>
      </p:nvGrpSpPr>
      <p:grpSpPr>
        <a:xfrm>
          <a:off x="0" y="0"/>
          <a:ext cx="0" cy="0"/>
          <a:chOff x="0" y="0"/>
          <a:chExt cx="0" cy="0"/>
        </a:xfrm>
      </p:grpSpPr>
      <p:pic>
        <p:nvPicPr>
          <p:cNvPr id="2"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4330" t="21214" r="82626" b="58601"/>
          <a:stretch/>
        </p:blipFill>
        <p:spPr>
          <a:xfrm>
            <a:off x="359339" y="240915"/>
            <a:ext cx="1938743" cy="1767669"/>
          </a:xfrm>
          <a:prstGeom prst="rect">
            <a:avLst/>
          </a:prstGeom>
        </p:spPr>
      </p:pic>
      <p:pic>
        <p:nvPicPr>
          <p:cNvPr id="3"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19158" t="21214" r="67219" b="58853"/>
          <a:stretch/>
        </p:blipFill>
        <p:spPr>
          <a:xfrm>
            <a:off x="2300764" y="240915"/>
            <a:ext cx="1938743" cy="1767669"/>
          </a:xfrm>
          <a:prstGeom prst="rect">
            <a:avLst/>
          </a:prstGeom>
        </p:spPr>
      </p:pic>
      <p:pic>
        <p:nvPicPr>
          <p:cNvPr id="4"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50930" t="21467" r="35593" b="59104"/>
          <a:stretch/>
        </p:blipFill>
        <p:spPr>
          <a:xfrm>
            <a:off x="4239506" y="240915"/>
            <a:ext cx="2081116" cy="1767669"/>
          </a:xfrm>
          <a:prstGeom prst="rect">
            <a:avLst/>
          </a:prstGeom>
        </p:spPr>
      </p:pic>
      <p:pic>
        <p:nvPicPr>
          <p:cNvPr id="5"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66354" t="21214" r="19699" b="58601"/>
          <a:stretch/>
        </p:blipFill>
        <p:spPr>
          <a:xfrm>
            <a:off x="6320614" y="228625"/>
            <a:ext cx="2087406" cy="1779959"/>
          </a:xfrm>
          <a:prstGeom prst="rect">
            <a:avLst/>
          </a:prstGeom>
        </p:spPr>
      </p:pic>
      <p:pic>
        <p:nvPicPr>
          <p:cNvPr id="6"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81599" t="21467" r="3967" b="58348"/>
          <a:stretch/>
        </p:blipFill>
        <p:spPr>
          <a:xfrm>
            <a:off x="8408011" y="240914"/>
            <a:ext cx="2160223" cy="1779959"/>
          </a:xfrm>
          <a:prstGeom prst="rect">
            <a:avLst/>
          </a:prstGeom>
        </p:spPr>
      </p:pic>
      <p:pic>
        <p:nvPicPr>
          <p:cNvPr id="7"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3451" t="43247" r="82510" b="36977"/>
          <a:stretch/>
        </p:blipFill>
        <p:spPr>
          <a:xfrm>
            <a:off x="359326" y="2008584"/>
            <a:ext cx="1941425" cy="1611295"/>
          </a:xfrm>
          <a:prstGeom prst="rect">
            <a:avLst/>
          </a:prstGeom>
        </p:spPr>
      </p:pic>
      <p:pic>
        <p:nvPicPr>
          <p:cNvPr id="8"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19103" t="43051" r="66763" b="37176"/>
          <a:stretch/>
        </p:blipFill>
        <p:spPr>
          <a:xfrm>
            <a:off x="2298082" y="2008581"/>
            <a:ext cx="1954777" cy="1611295"/>
          </a:xfrm>
          <a:prstGeom prst="rect">
            <a:avLst/>
          </a:prstGeom>
        </p:spPr>
      </p:pic>
      <p:pic>
        <p:nvPicPr>
          <p:cNvPr id="9"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34913" t="43348" r="51044" b="38199"/>
          <a:stretch/>
        </p:blipFill>
        <p:spPr>
          <a:xfrm>
            <a:off x="4239506" y="2008558"/>
            <a:ext cx="2081116" cy="1611296"/>
          </a:xfrm>
          <a:prstGeom prst="rect">
            <a:avLst/>
          </a:prstGeom>
        </p:spPr>
      </p:pic>
      <p:pic>
        <p:nvPicPr>
          <p:cNvPr id="10"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50930" t="43079" r="35442" b="38242"/>
          <a:stretch/>
        </p:blipFill>
        <p:spPr>
          <a:xfrm>
            <a:off x="6320614" y="1934139"/>
            <a:ext cx="2087406" cy="1685714"/>
          </a:xfrm>
          <a:prstGeom prst="rect">
            <a:avLst/>
          </a:prstGeom>
        </p:spPr>
      </p:pic>
      <p:pic>
        <p:nvPicPr>
          <p:cNvPr id="11"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65945" t="42809" r="19665" b="38238"/>
          <a:stretch/>
        </p:blipFill>
        <p:spPr>
          <a:xfrm>
            <a:off x="8408019" y="1943392"/>
            <a:ext cx="2160223" cy="1676460"/>
          </a:xfrm>
          <a:prstGeom prst="rect">
            <a:avLst/>
          </a:prstGeom>
        </p:spPr>
      </p:pic>
      <p:pic>
        <p:nvPicPr>
          <p:cNvPr id="12"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81722" t="42809" r="4235" b="37501"/>
          <a:stretch/>
        </p:blipFill>
        <p:spPr>
          <a:xfrm>
            <a:off x="359323" y="3619852"/>
            <a:ext cx="1938744" cy="1580348"/>
          </a:xfrm>
          <a:prstGeom prst="rect">
            <a:avLst/>
          </a:prstGeom>
        </p:spPr>
      </p:pic>
      <p:pic>
        <p:nvPicPr>
          <p:cNvPr id="13"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3451" t="65106" r="82661" b="15726"/>
          <a:stretch/>
        </p:blipFill>
        <p:spPr>
          <a:xfrm>
            <a:off x="2296198" y="3619852"/>
            <a:ext cx="1943297" cy="1580348"/>
          </a:xfrm>
          <a:prstGeom prst="rect">
            <a:avLst/>
          </a:prstGeom>
        </p:spPr>
      </p:pic>
      <p:pic>
        <p:nvPicPr>
          <p:cNvPr id="14"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19103" t="65106" r="66857" b="16799"/>
          <a:stretch/>
        </p:blipFill>
        <p:spPr>
          <a:xfrm>
            <a:off x="4239506" y="3619854"/>
            <a:ext cx="2081116" cy="1580346"/>
          </a:xfrm>
          <a:prstGeom prst="rect">
            <a:avLst/>
          </a:prstGeom>
        </p:spPr>
      </p:pic>
      <p:pic>
        <p:nvPicPr>
          <p:cNvPr id="15"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34945" t="65106" r="51110" b="17163"/>
          <a:stretch/>
        </p:blipFill>
        <p:spPr>
          <a:xfrm>
            <a:off x="6298654" y="3619877"/>
            <a:ext cx="2109366" cy="1580349"/>
          </a:xfrm>
          <a:prstGeom prst="rect">
            <a:avLst/>
          </a:prstGeom>
        </p:spPr>
      </p:pic>
      <p:pic>
        <p:nvPicPr>
          <p:cNvPr id="16"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50930" t="65106" r="35552" b="18111"/>
          <a:stretch/>
        </p:blipFill>
        <p:spPr>
          <a:xfrm>
            <a:off x="8408019" y="3619851"/>
            <a:ext cx="2160223" cy="1580350"/>
          </a:xfrm>
          <a:prstGeom prst="rect">
            <a:avLst/>
          </a:prstGeom>
        </p:spPr>
      </p:pic>
      <p:pic>
        <p:nvPicPr>
          <p:cNvPr id="17"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66155" t="65106" r="19664" b="15430"/>
          <a:stretch/>
        </p:blipFill>
        <p:spPr>
          <a:xfrm>
            <a:off x="4252845" y="5200201"/>
            <a:ext cx="2045803" cy="1654546"/>
          </a:xfrm>
          <a:prstGeom prst="rect">
            <a:avLst/>
          </a:prstGeom>
        </p:spPr>
      </p:pic>
      <p:pic>
        <p:nvPicPr>
          <p:cNvPr id="18"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33266" t="27586" r="32705" b="27222"/>
          <a:stretch/>
        </p:blipFill>
        <p:spPr bwMode="auto">
          <a:xfrm>
            <a:off x="3751713" y="1270753"/>
            <a:ext cx="3236355" cy="3256927"/>
          </a:xfrm>
          <a:prstGeom prst="flowChartOr">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6850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ircle(i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anim calcmode="lin" valueType="num">
                                      <p:cBhvr>
                                        <p:cTn id="40" dur="500" fill="hold"/>
                                        <p:tgtEl>
                                          <p:spTgt spid="9"/>
                                        </p:tgtEl>
                                        <p:attrNameLst>
                                          <p:attrName>ppt_x</p:attrName>
                                        </p:attrNameLst>
                                      </p:cBhvr>
                                      <p:tavLst>
                                        <p:tav tm="0">
                                          <p:val>
                                            <p:strVal val="#ppt_x"/>
                                          </p:val>
                                        </p:tav>
                                        <p:tav tm="100000">
                                          <p:val>
                                            <p:strVal val="#ppt_x"/>
                                          </p:val>
                                        </p:tav>
                                      </p:tavLst>
                                    </p:anim>
                                    <p:anim calcmode="lin" valueType="num">
                                      <p:cBhvr>
                                        <p:cTn id="41"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arn(inVertical)">
                                      <p:cBhvr>
                                        <p:cTn id="46" dur="5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randombar(horizontal)">
                                      <p:cBhvr>
                                        <p:cTn id="51" dur="500"/>
                                        <p:tgtEl>
                                          <p:spTgt spid="1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barn(inVertical)">
                                      <p:cBhvr>
                                        <p:cTn id="61" dur="500"/>
                                        <p:tgtEl>
                                          <p:spTgt spid="13"/>
                                        </p:tgtEl>
                                      </p:cBhvr>
                                    </p:animEffect>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nodeType="click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barn(inVertical)">
                                      <p:cBhvr>
                                        <p:cTn id="66" dur="500"/>
                                        <p:tgtEl>
                                          <p:spTgt spid="14"/>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nodeType="click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down)">
                                      <p:cBhvr>
                                        <p:cTn id="71" dur="500"/>
                                        <p:tgtEl>
                                          <p:spTgt spid="15"/>
                                        </p:tgtEl>
                                      </p:cBhvr>
                                    </p:animEffect>
                                  </p:childTnLst>
                                </p:cTn>
                              </p:par>
                            </p:childTnLst>
                          </p:cTn>
                        </p:par>
                      </p:childTnLst>
                    </p:cTn>
                  </p:par>
                  <p:par>
                    <p:cTn id="72" fill="hold">
                      <p:stCondLst>
                        <p:cond delay="indefinite"/>
                      </p:stCondLst>
                      <p:childTnLst>
                        <p:par>
                          <p:cTn id="73" fill="hold">
                            <p:stCondLst>
                              <p:cond delay="0"/>
                            </p:stCondLst>
                            <p:childTnLst>
                              <p:par>
                                <p:cTn id="74" presetID="13" presetClass="entr" presetSubtype="16" fill="hold" nodeType="click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plus(in)">
                                      <p:cBhvr>
                                        <p:cTn id="76" dur="1000"/>
                                        <p:tgtEl>
                                          <p:spTgt spid="16"/>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nodeType="clickEffect">
                                  <p:stCondLst>
                                    <p:cond delay="0"/>
                                  </p:stCondLst>
                                  <p:childTnLst>
                                    <p:set>
                                      <p:cBhvr>
                                        <p:cTn id="80" dur="1" fill="hold">
                                          <p:stCondLst>
                                            <p:cond delay="0"/>
                                          </p:stCondLst>
                                        </p:cTn>
                                        <p:tgtEl>
                                          <p:spTgt spid="17"/>
                                        </p:tgtEl>
                                        <p:attrNameLst>
                                          <p:attrName>style.visibility</p:attrName>
                                        </p:attrNameLst>
                                      </p:cBhvr>
                                      <p:to>
                                        <p:strVal val="visible"/>
                                      </p:to>
                                    </p:set>
                                    <p:anim calcmode="lin" valueType="num">
                                      <p:cBhvr additive="base">
                                        <p:cTn id="81" dur="500" fill="hold"/>
                                        <p:tgtEl>
                                          <p:spTgt spid="17"/>
                                        </p:tgtEl>
                                        <p:attrNameLst>
                                          <p:attrName>ppt_x</p:attrName>
                                        </p:attrNameLst>
                                      </p:cBhvr>
                                      <p:tavLst>
                                        <p:tav tm="0">
                                          <p:val>
                                            <p:strVal val="#ppt_x"/>
                                          </p:val>
                                        </p:tav>
                                        <p:tav tm="100000">
                                          <p:val>
                                            <p:strVal val="#ppt_x"/>
                                          </p:val>
                                        </p:tav>
                                      </p:tavLst>
                                    </p:anim>
                                    <p:anim calcmode="lin" valueType="num">
                                      <p:cBhvr additive="base">
                                        <p:cTn id="8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1" presetClass="entr" presetSubtype="1" fill="hold"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wheel(1)">
                                      <p:cBhvr>
                                        <p:cTn id="8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E7FB8">
            <a:alpha val="0"/>
          </a:srgbClr>
        </a:solidFill>
        <a:effectLst/>
      </p:bgPr>
    </p:bg>
    <p:spTree>
      <p:nvGrpSpPr>
        <p:cNvPr id="1" name=""/>
        <p:cNvGrpSpPr/>
        <p:nvPr/>
      </p:nvGrpSpPr>
      <p:grpSpPr>
        <a:xfrm>
          <a:off x="0" y="0"/>
          <a:ext cx="0" cy="0"/>
          <a:chOff x="0" y="0"/>
          <a:chExt cx="0" cy="0"/>
        </a:xfrm>
      </p:grpSpPr>
      <p:sp>
        <p:nvSpPr>
          <p:cNvPr id="9" name="Title 2"/>
          <p:cNvSpPr txBox="1">
            <a:spLocks/>
          </p:cNvSpPr>
          <p:nvPr/>
        </p:nvSpPr>
        <p:spPr>
          <a:xfrm>
            <a:off x="23460" y="3962435"/>
            <a:ext cx="10925929" cy="2057399"/>
          </a:xfrm>
          <a:prstGeom prst="rect">
            <a:avLst/>
          </a:prstGeom>
        </p:spPr>
        <p:txBody>
          <a:bodyPr vert="horz" lIns="91440" tIns="45720" rIns="91440" bIns="45720" rtlCol="0" anchor="b">
            <a:noAutofit/>
          </a:bodyPr>
          <a:lst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a:lstStyle>
          <a:p>
            <a:pPr algn="ctr" fontAlgn="base">
              <a:spcAft>
                <a:spcPct val="0"/>
              </a:spcAft>
            </a:pPr>
            <a:endParaRPr lang="en-US" sz="2000" b="1" dirty="0" smtClean="0">
              <a:solidFill>
                <a:prstClr val="white"/>
              </a:solidFill>
              <a:effectLst>
                <a:outerShdw blurRad="38100" dist="38100" dir="2700000" algn="tl">
                  <a:srgbClr val="000000">
                    <a:alpha val="43137"/>
                  </a:srgbClr>
                </a:outerShdw>
              </a:effectLst>
              <a:latin typeface="Vivaldi" pitchFamily="66" charset="0"/>
              <a:ea typeface="MS PGothic" pitchFamily="34" charset="-128"/>
              <a:cs typeface="Arial" charset="0"/>
            </a:endParaRPr>
          </a:p>
          <a:p>
            <a:pPr algn="ctr" fontAlgn="base">
              <a:spcAft>
                <a:spcPct val="0"/>
              </a:spcAft>
            </a:pPr>
            <a:endParaRPr lang="en-US" sz="2000" b="1" dirty="0">
              <a:solidFill>
                <a:prstClr val="white"/>
              </a:solidFill>
              <a:effectLst>
                <a:outerShdw blurRad="38100" dist="38100" dir="2700000" algn="tl">
                  <a:srgbClr val="000000">
                    <a:alpha val="43137"/>
                  </a:srgbClr>
                </a:outerShdw>
              </a:effectLst>
              <a:latin typeface="Vivaldi" pitchFamily="66" charset="0"/>
              <a:ea typeface="MS PGothic" pitchFamily="34" charset="-128"/>
              <a:cs typeface="Arial" charset="0"/>
            </a:endParaRPr>
          </a:p>
          <a:p>
            <a:pPr algn="ctr"/>
            <a:endParaRPr lang="en-US" sz="2000" dirty="0">
              <a:solidFill>
                <a:prstClr val="white"/>
              </a:solidFill>
            </a:endParaRPr>
          </a:p>
        </p:txBody>
      </p:sp>
      <p:pic>
        <p:nvPicPr>
          <p:cNvPr id="1026"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33266" t="27586" r="32705" b="27222"/>
          <a:stretch/>
        </p:blipFill>
        <p:spPr bwMode="auto">
          <a:xfrm>
            <a:off x="3792069" y="1498469"/>
            <a:ext cx="3370731" cy="3392157"/>
          </a:xfrm>
          <a:prstGeom prst="flowChartOr">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Content Placeholder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87212" y="1"/>
            <a:ext cx="9512724" cy="6857999"/>
          </a:xfrm>
          <a:prstGeom prst="rect">
            <a:avLst/>
          </a:prstGeom>
        </p:spPr>
      </p:pic>
    </p:spTree>
    <p:extLst>
      <p:ext uri="{BB962C8B-B14F-4D97-AF65-F5344CB8AC3E}">
        <p14:creationId xmlns:p14="http://schemas.microsoft.com/office/powerpoint/2010/main" val="2238032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1E7FB8">
            <a:alpha val="0"/>
          </a:srgbClr>
        </a:solid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6445" y="147255"/>
            <a:ext cx="5985163" cy="65908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302978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34160" y="2048175"/>
            <a:ext cx="8890000" cy="3450696"/>
          </a:xfrm>
        </p:spPr>
        <p:txBody>
          <a:bodyPr>
            <a:normAutofit/>
          </a:bodyPr>
          <a:lstStyle/>
          <a:p>
            <a:pPr marL="457200" indent="-457200">
              <a:buClrTx/>
              <a:buFont typeface="+mj-lt"/>
              <a:buAutoNum type="arabicPeriod"/>
            </a:pPr>
            <a:r>
              <a:rPr lang="en-US" sz="3200" b="1" dirty="0" smtClean="0">
                <a:solidFill>
                  <a:schemeClr val="tx1"/>
                </a:solidFill>
              </a:rPr>
              <a:t>About UHC</a:t>
            </a:r>
          </a:p>
          <a:p>
            <a:pPr marL="457200" indent="-457200">
              <a:buClrTx/>
              <a:buFont typeface="+mj-lt"/>
              <a:buAutoNum type="arabicPeriod"/>
            </a:pPr>
            <a:r>
              <a:rPr lang="en-US" sz="3200" b="1" dirty="0" smtClean="0">
                <a:solidFill>
                  <a:schemeClr val="tx1"/>
                </a:solidFill>
              </a:rPr>
              <a:t>About health systems and UHC</a:t>
            </a:r>
          </a:p>
          <a:p>
            <a:pPr marL="457200" indent="-457200">
              <a:buClrTx/>
              <a:buFont typeface="+mj-lt"/>
              <a:buAutoNum type="arabicPeriod"/>
            </a:pPr>
            <a:r>
              <a:rPr lang="en-US" sz="3200" b="1" dirty="0" smtClean="0">
                <a:solidFill>
                  <a:schemeClr val="tx1"/>
                </a:solidFill>
              </a:rPr>
              <a:t>About SDGs</a:t>
            </a:r>
          </a:p>
          <a:p>
            <a:pPr marL="457200" indent="-457200">
              <a:buClrTx/>
              <a:buFont typeface="+mj-lt"/>
              <a:buAutoNum type="arabicPeriod"/>
            </a:pPr>
            <a:r>
              <a:rPr lang="en-US" sz="3200" b="1" dirty="0" smtClean="0">
                <a:solidFill>
                  <a:schemeClr val="tx1"/>
                </a:solidFill>
              </a:rPr>
              <a:t>Health and UHC in SDGs</a:t>
            </a:r>
          </a:p>
          <a:p>
            <a:pPr marL="457200" indent="-457200">
              <a:buClrTx/>
              <a:buFont typeface="+mj-lt"/>
              <a:buAutoNum type="arabicPeriod"/>
            </a:pPr>
            <a:r>
              <a:rPr lang="en-US" sz="3200" b="1" dirty="0" smtClean="0">
                <a:solidFill>
                  <a:schemeClr val="tx1"/>
                </a:solidFill>
              </a:rPr>
              <a:t>WHO and UHC-SDGs</a:t>
            </a:r>
            <a:endParaRPr lang="en-US" sz="3200" b="1" dirty="0">
              <a:solidFill>
                <a:schemeClr val="tx1"/>
              </a:solidFill>
            </a:endParaRPr>
          </a:p>
        </p:txBody>
      </p:sp>
      <p:sp>
        <p:nvSpPr>
          <p:cNvPr id="3" name="Title 2"/>
          <p:cNvSpPr>
            <a:spLocks noGrp="1"/>
          </p:cNvSpPr>
          <p:nvPr>
            <p:ph type="title"/>
          </p:nvPr>
        </p:nvSpPr>
        <p:spPr/>
        <p:txBody>
          <a:bodyPr/>
          <a:lstStyle/>
          <a:p>
            <a:r>
              <a:rPr lang="en-US" b="1" dirty="0" smtClean="0">
                <a:solidFill>
                  <a:schemeClr val="bg2">
                    <a:lumMod val="50000"/>
                  </a:schemeClr>
                </a:solidFill>
              </a:rPr>
              <a:t>Overview of the Presentation</a:t>
            </a:r>
            <a:endParaRPr lang="en-US" b="1" dirty="0">
              <a:solidFill>
                <a:schemeClr val="bg2">
                  <a:lumMod val="50000"/>
                </a:schemeClr>
              </a:solidFill>
            </a:endParaRPr>
          </a:p>
        </p:txBody>
      </p:sp>
    </p:spTree>
    <p:extLst>
      <p:ext uri="{BB962C8B-B14F-4D97-AF65-F5344CB8AC3E}">
        <p14:creationId xmlns:p14="http://schemas.microsoft.com/office/powerpoint/2010/main" val="4486568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3085" y="54586"/>
            <a:ext cx="1363288" cy="762000"/>
          </a:xfrm>
        </p:spPr>
        <p:txBody>
          <a:bodyPr>
            <a:noAutofit/>
          </a:bodyPr>
          <a:lstStyle/>
          <a:p>
            <a:r>
              <a:rPr lang="en-US" sz="2400" b="1" dirty="0" smtClean="0"/>
              <a:t>MDGs </a:t>
            </a:r>
            <a:br>
              <a:rPr lang="en-US" sz="2400" b="1" dirty="0" smtClean="0"/>
            </a:br>
            <a:endParaRPr lang="en-US" sz="1400" b="1" dirty="0"/>
          </a:p>
        </p:txBody>
      </p:sp>
      <p:sp>
        <p:nvSpPr>
          <p:cNvPr id="3" name="Content Placeholder 2"/>
          <p:cNvSpPr>
            <a:spLocks noGrp="1"/>
          </p:cNvSpPr>
          <p:nvPr>
            <p:ph idx="1"/>
          </p:nvPr>
        </p:nvSpPr>
        <p:spPr>
          <a:xfrm>
            <a:off x="3158851" y="929148"/>
            <a:ext cx="7813964" cy="5928852"/>
          </a:xfrm>
          <a:ln/>
        </p:spPr>
        <p:style>
          <a:lnRef idx="1">
            <a:schemeClr val="accent1"/>
          </a:lnRef>
          <a:fillRef idx="3">
            <a:schemeClr val="accent1"/>
          </a:fillRef>
          <a:effectRef idx="2">
            <a:schemeClr val="accent1"/>
          </a:effectRef>
          <a:fontRef idx="minor">
            <a:schemeClr val="lt1"/>
          </a:fontRef>
        </p:style>
        <p:txBody>
          <a:bodyPr>
            <a:noAutofit/>
          </a:bodyPr>
          <a:lstStyle/>
          <a:p>
            <a:endParaRPr lang="en-US" sz="2000" b="1" dirty="0" smtClean="0"/>
          </a:p>
          <a:p>
            <a:r>
              <a:rPr lang="en-US" sz="2800" b="1" dirty="0"/>
              <a:t>SDGs integrate all three dimensions of sustainable development (economic, social and environmental).</a:t>
            </a:r>
          </a:p>
          <a:p>
            <a:endParaRPr lang="en-US" sz="1600" b="1" dirty="0" smtClean="0"/>
          </a:p>
          <a:p>
            <a:r>
              <a:rPr lang="en-US" sz="2800" b="1" dirty="0" smtClean="0"/>
              <a:t>SDGs </a:t>
            </a:r>
            <a:r>
              <a:rPr lang="en-US" sz="2800" b="1" dirty="0"/>
              <a:t>are </a:t>
            </a:r>
            <a:r>
              <a:rPr lang="en-US" sz="2800" b="1" dirty="0" smtClean="0"/>
              <a:t>universally </a:t>
            </a:r>
            <a:r>
              <a:rPr lang="en-US" sz="2800" b="1" dirty="0"/>
              <a:t>applicable to all </a:t>
            </a:r>
            <a:r>
              <a:rPr lang="en-US" sz="2800" b="1" dirty="0" smtClean="0"/>
              <a:t>countries</a:t>
            </a:r>
          </a:p>
          <a:p>
            <a:endParaRPr lang="en-US" sz="1600" b="1" dirty="0"/>
          </a:p>
          <a:p>
            <a:r>
              <a:rPr lang="en-US" sz="2800" b="1" dirty="0"/>
              <a:t>Focus is on  human rights principles </a:t>
            </a:r>
            <a:r>
              <a:rPr lang="en-US" sz="2800" b="1" dirty="0" smtClean="0"/>
              <a:t>and values - “Leaving </a:t>
            </a:r>
            <a:r>
              <a:rPr lang="en-US" sz="2800" b="1" dirty="0"/>
              <a:t>No One Behind”, </a:t>
            </a:r>
            <a:endParaRPr lang="en-US" sz="2800" b="1" dirty="0" smtClean="0"/>
          </a:p>
          <a:p>
            <a:endParaRPr lang="en-US" sz="1600" b="1" dirty="0"/>
          </a:p>
          <a:p>
            <a:r>
              <a:rPr lang="en-US" sz="2800" b="1" dirty="0"/>
              <a:t>The 17 goals are integrated, indivisible, and inter-linked with significant health </a:t>
            </a:r>
            <a:r>
              <a:rPr lang="en-US" sz="2800" b="1" dirty="0" smtClean="0"/>
              <a:t>dimension</a:t>
            </a:r>
          </a:p>
          <a:p>
            <a:endParaRPr lang="en-US" sz="1400" b="1" dirty="0"/>
          </a:p>
          <a:p>
            <a:endParaRPr lang="en-US" sz="2000" b="1" dirty="0"/>
          </a:p>
          <a:p>
            <a:endParaRPr lang="en-US" sz="2000" b="1" dirty="0"/>
          </a:p>
          <a:p>
            <a:endParaRPr lang="en-US" sz="2000" b="1" dirty="0"/>
          </a:p>
        </p:txBody>
      </p:sp>
      <p:sp>
        <p:nvSpPr>
          <p:cNvPr id="4" name="Content Placeholder 2"/>
          <p:cNvSpPr txBox="1">
            <a:spLocks/>
          </p:cNvSpPr>
          <p:nvPr/>
        </p:nvSpPr>
        <p:spPr>
          <a:xfrm>
            <a:off x="10" y="914400"/>
            <a:ext cx="2909454" cy="5943600"/>
          </a:xfrm>
          <a:prstGeom prst="rect">
            <a:avLst/>
          </a:prstGeom>
          <a:solidFill>
            <a:schemeClr val="bg1"/>
          </a:solidFill>
          <a:ln/>
        </p:spPr>
        <p:style>
          <a:lnRef idx="1">
            <a:schemeClr val="dk1"/>
          </a:lnRef>
          <a:fillRef idx="2">
            <a:schemeClr val="dk1"/>
          </a:fillRef>
          <a:effectRef idx="1">
            <a:schemeClr val="dk1"/>
          </a:effectRef>
          <a:fontRef idx="minor">
            <a:schemeClr val="dk1"/>
          </a:fontRef>
        </p:style>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US" sz="2000" b="1" dirty="0" smtClean="0">
              <a:solidFill>
                <a:prstClr val="black"/>
              </a:solidFill>
            </a:endParaRPr>
          </a:p>
          <a:p>
            <a:pPr marL="285750" indent="-285750"/>
            <a:r>
              <a:rPr lang="en-US" sz="2000" b="1" dirty="0">
                <a:solidFill>
                  <a:prstClr val="black"/>
                </a:solidFill>
              </a:rPr>
              <a:t>The MDGs framework focused attention and resources on the attainment of particular </a:t>
            </a:r>
            <a:r>
              <a:rPr lang="en-US" sz="2000" b="1" dirty="0" smtClean="0">
                <a:solidFill>
                  <a:prstClr val="black"/>
                </a:solidFill>
              </a:rPr>
              <a:t>goals</a:t>
            </a:r>
          </a:p>
          <a:p>
            <a:pPr marL="285750" indent="-285750"/>
            <a:endParaRPr lang="en-US" sz="2000" b="1" dirty="0" smtClean="0">
              <a:solidFill>
                <a:prstClr val="black"/>
              </a:solidFill>
            </a:endParaRPr>
          </a:p>
          <a:p>
            <a:pPr marL="285750" indent="-285750"/>
            <a:r>
              <a:rPr lang="en-US" sz="2000" b="1" dirty="0">
                <a:solidFill>
                  <a:prstClr val="black"/>
                </a:solidFill>
              </a:rPr>
              <a:t>The MDGs have been an influential attempt and international target setting in the field of </a:t>
            </a:r>
            <a:r>
              <a:rPr lang="en-US" sz="2000" b="1" dirty="0" smtClean="0">
                <a:solidFill>
                  <a:prstClr val="black"/>
                </a:solidFill>
              </a:rPr>
              <a:t>development</a:t>
            </a:r>
          </a:p>
          <a:p>
            <a:pPr marL="285750" indent="-285750"/>
            <a:endParaRPr lang="en-US" sz="2000" b="1" dirty="0">
              <a:solidFill>
                <a:prstClr val="black"/>
              </a:solidFill>
            </a:endParaRPr>
          </a:p>
          <a:p>
            <a:pPr marL="285750" indent="-285750"/>
            <a:r>
              <a:rPr lang="en-US" sz="2000" b="1" dirty="0">
                <a:solidFill>
                  <a:prstClr val="black"/>
                </a:solidFill>
              </a:rPr>
              <a:t>Three of the eight MDGs are focused on health without interlinkages ignoring that health is also a component of several other MDGs (nutrition, water and sanitation).</a:t>
            </a:r>
          </a:p>
          <a:p>
            <a:pPr marL="285750" indent="-285750"/>
            <a:endParaRPr lang="en-US" sz="2000" b="1" dirty="0">
              <a:solidFill>
                <a:prstClr val="black"/>
              </a:solidFill>
            </a:endParaRPr>
          </a:p>
          <a:p>
            <a:pPr marL="285750" indent="-285750"/>
            <a:endParaRPr lang="en-US" sz="2000" b="1" dirty="0">
              <a:solidFill>
                <a:prstClr val="black"/>
              </a:solidFill>
            </a:endParaRPr>
          </a:p>
        </p:txBody>
      </p:sp>
      <p:sp>
        <p:nvSpPr>
          <p:cNvPr id="6" name="Title 1"/>
          <p:cNvSpPr txBox="1">
            <a:spLocks/>
          </p:cNvSpPr>
          <p:nvPr/>
        </p:nvSpPr>
        <p:spPr>
          <a:xfrm>
            <a:off x="6284961" y="54586"/>
            <a:ext cx="1363288" cy="762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b="1" dirty="0" smtClean="0">
                <a:solidFill>
                  <a:srgbClr val="1F497D"/>
                </a:solidFill>
              </a:rPr>
              <a:t>SDGs </a:t>
            </a:r>
            <a:br>
              <a:rPr lang="en-US" sz="2800" b="1" dirty="0" smtClean="0">
                <a:solidFill>
                  <a:srgbClr val="1F497D"/>
                </a:solidFill>
              </a:rPr>
            </a:br>
            <a:endParaRPr lang="en-US" sz="1600" b="1" dirty="0">
              <a:solidFill>
                <a:srgbClr val="1F497D"/>
              </a:solidFill>
            </a:endParaRPr>
          </a:p>
        </p:txBody>
      </p:sp>
    </p:spTree>
    <p:extLst>
      <p:ext uri="{BB962C8B-B14F-4D97-AF65-F5344CB8AC3E}">
        <p14:creationId xmlns:p14="http://schemas.microsoft.com/office/powerpoint/2010/main" val="17983987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t="21108"/>
          <a:stretch/>
        </p:blipFill>
        <p:spPr>
          <a:xfrm>
            <a:off x="-498759" y="-304800"/>
            <a:ext cx="11970329" cy="7924800"/>
          </a:xfrm>
        </p:spPr>
      </p:pic>
    </p:spTree>
    <p:extLst>
      <p:ext uri="{BB962C8B-B14F-4D97-AF65-F5344CB8AC3E}">
        <p14:creationId xmlns:p14="http://schemas.microsoft.com/office/powerpoint/2010/main" val="505902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l="2952" t="24142" r="2257" b="67539"/>
          <a:stretch/>
        </p:blipFill>
        <p:spPr>
          <a:xfrm>
            <a:off x="323850" y="204952"/>
            <a:ext cx="10401300" cy="835572"/>
          </a:xfrm>
        </p:spPr>
      </p:pic>
      <p:grpSp>
        <p:nvGrpSpPr>
          <p:cNvPr id="11" name="Group 10"/>
          <p:cNvGrpSpPr/>
          <p:nvPr/>
        </p:nvGrpSpPr>
        <p:grpSpPr>
          <a:xfrm>
            <a:off x="2647951" y="1238250"/>
            <a:ext cx="5410200" cy="5181600"/>
            <a:chOff x="3090045" y="1375948"/>
            <a:chExt cx="4603525" cy="4394231"/>
          </a:xfrm>
        </p:grpSpPr>
        <p:sp>
          <p:nvSpPr>
            <p:cNvPr id="2" name="Rectangle 1"/>
            <p:cNvSpPr/>
            <p:nvPr/>
          </p:nvSpPr>
          <p:spPr>
            <a:xfrm>
              <a:off x="3090045" y="1375948"/>
              <a:ext cx="4603525" cy="938719"/>
            </a:xfrm>
            <a:prstGeom prst="rect">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SDG 3 </a:t>
              </a:r>
              <a:r>
                <a:rPr lang="en-US" sz="2400" b="1" dirty="0" smtClean="0"/>
                <a:t> MEANS  OF</a:t>
              </a:r>
              <a:endParaRPr lang="en-US" sz="2400" b="1" dirty="0"/>
            </a:p>
            <a:p>
              <a:pPr algn="ctr"/>
              <a:r>
                <a:rPr lang="en-US" sz="2400" b="1" dirty="0"/>
                <a:t>IMPLEMENTATION </a:t>
              </a:r>
              <a:r>
                <a:rPr lang="en-US" sz="2400" b="1" dirty="0" smtClean="0"/>
                <a:t> TARGETS</a:t>
              </a:r>
              <a:endParaRPr lang="en-US" sz="2400" b="1" dirty="0"/>
            </a:p>
          </p:txBody>
        </p:sp>
        <p:sp>
          <p:nvSpPr>
            <p:cNvPr id="9" name="Rectangle 8"/>
            <p:cNvSpPr/>
            <p:nvPr/>
          </p:nvSpPr>
          <p:spPr>
            <a:xfrm>
              <a:off x="7378263" y="2467066"/>
              <a:ext cx="315307" cy="3303113"/>
            </a:xfrm>
            <a:prstGeom prst="rect">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10" name="Rectangle 9"/>
            <p:cNvSpPr/>
            <p:nvPr/>
          </p:nvSpPr>
          <p:spPr>
            <a:xfrm>
              <a:off x="3090045" y="2467066"/>
              <a:ext cx="315307" cy="3303113"/>
            </a:xfrm>
            <a:prstGeom prst="rect">
              <a:avLst/>
            </a:prstGeom>
            <a:solidFill>
              <a:srgbClr val="33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sp>
          <p:nvSpPr>
            <p:cNvPr id="8" name="Rectangle 7"/>
            <p:cNvSpPr/>
            <p:nvPr/>
          </p:nvSpPr>
          <p:spPr>
            <a:xfrm>
              <a:off x="3247698" y="2467066"/>
              <a:ext cx="4288218" cy="3303113"/>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b="1" dirty="0" smtClean="0"/>
                <a:t>3.b: Provide access to medicines and vaccines for all, support R&amp;D of vaccines and medicines for all</a:t>
              </a:r>
            </a:p>
            <a:p>
              <a:endParaRPr lang="en-US" sz="2400" b="1" dirty="0"/>
            </a:p>
            <a:p>
              <a:r>
                <a:rPr lang="en-US" sz="2400" b="1" dirty="0" smtClean="0"/>
                <a:t>3.c: Increase health financing and health workforce in developing countries</a:t>
              </a:r>
              <a:endParaRPr lang="en-US" sz="2400" b="1" dirty="0"/>
            </a:p>
          </p:txBody>
        </p:sp>
      </p:grpSp>
    </p:spTree>
    <p:extLst>
      <p:ext uri="{BB962C8B-B14F-4D97-AF65-F5344CB8AC3E}">
        <p14:creationId xmlns:p14="http://schemas.microsoft.com/office/powerpoint/2010/main" val="2955221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1E7FB8">
            <a:alpha val="0"/>
          </a:srgbClr>
        </a:solidFill>
        <a:effectLst/>
      </p:bgPr>
    </p:bg>
    <p:spTree>
      <p:nvGrpSpPr>
        <p:cNvPr id="1" name=""/>
        <p:cNvGrpSpPr/>
        <p:nvPr/>
      </p:nvGrpSpPr>
      <p:grpSpPr>
        <a:xfrm>
          <a:off x="0" y="0"/>
          <a:ext cx="0" cy="0"/>
          <a:chOff x="0" y="0"/>
          <a:chExt cx="0" cy="0"/>
        </a:xfrm>
      </p:grpSpPr>
      <p:sp>
        <p:nvSpPr>
          <p:cNvPr id="2" name="AutoShape 2" descr="Image result for world health organization"/>
          <p:cNvSpPr>
            <a:spLocks noChangeAspect="1" noChangeArrowheads="1"/>
          </p:cNvSpPr>
          <p:nvPr/>
        </p:nvSpPr>
        <p:spPr bwMode="auto">
          <a:xfrm>
            <a:off x="169723" y="-144463"/>
            <a:ext cx="332509"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pic>
        <p:nvPicPr>
          <p:cNvPr id="2051" name="Picture 3"/>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8336" r="10824" b="15294"/>
          <a:stretch/>
        </p:blipFill>
        <p:spPr bwMode="auto">
          <a:xfrm>
            <a:off x="8977744" y="400614"/>
            <a:ext cx="1330037" cy="10414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tle 1"/>
          <p:cNvSpPr txBox="1">
            <a:spLocks/>
          </p:cNvSpPr>
          <p:nvPr/>
        </p:nvSpPr>
        <p:spPr>
          <a:xfrm>
            <a:off x="242008" y="61563"/>
            <a:ext cx="10574107" cy="1191344"/>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defRPr/>
            </a:pPr>
            <a:r>
              <a:rPr lang="en-GB" sz="3200" cap="small" dirty="0" smtClean="0">
                <a:solidFill>
                  <a:srgbClr val="0070C0"/>
                </a:solidFill>
                <a:effectLst/>
                <a:latin typeface="Avenir Book" charset="0"/>
                <a:ea typeface="Avenir Book" charset="0"/>
                <a:cs typeface="Avenir Book" charset="0"/>
              </a:rPr>
              <a:t/>
            </a:r>
            <a:br>
              <a:rPr lang="en-GB" sz="3200" cap="small" dirty="0" smtClean="0">
                <a:solidFill>
                  <a:srgbClr val="0070C0"/>
                </a:solidFill>
                <a:effectLst/>
                <a:latin typeface="Avenir Book" charset="0"/>
                <a:ea typeface="Avenir Book" charset="0"/>
                <a:cs typeface="Avenir Book" charset="0"/>
              </a:rPr>
            </a:br>
            <a:r>
              <a:rPr lang="en-GB" sz="3200" cap="small" dirty="0" smtClean="0">
                <a:solidFill>
                  <a:srgbClr val="0070C0"/>
                </a:solidFill>
                <a:effectLst/>
                <a:latin typeface="Avenir Book" charset="0"/>
                <a:ea typeface="Avenir Book" charset="0"/>
                <a:cs typeface="Avenir Book" charset="0"/>
              </a:rPr>
              <a:t>WHA Resolution 69.11 </a:t>
            </a:r>
            <a:br>
              <a:rPr lang="en-GB" sz="3200" cap="small" dirty="0" smtClean="0">
                <a:solidFill>
                  <a:srgbClr val="0070C0"/>
                </a:solidFill>
                <a:effectLst/>
                <a:latin typeface="Avenir Book" charset="0"/>
                <a:ea typeface="Avenir Book" charset="0"/>
                <a:cs typeface="Avenir Book" charset="0"/>
              </a:rPr>
            </a:br>
            <a:r>
              <a:rPr lang="en-GB" sz="2400" cap="small" dirty="0" smtClean="0">
                <a:solidFill>
                  <a:srgbClr val="0070C0"/>
                </a:solidFill>
                <a:effectLst/>
                <a:latin typeface="Avenir Book" charset="0"/>
                <a:ea typeface="Avenir Book" charset="0"/>
                <a:cs typeface="Avenir Book" charset="0"/>
              </a:rPr>
              <a:t>Health in the 2030 agenda for Sustainable Development</a:t>
            </a:r>
            <a:r>
              <a:rPr lang="en-GB" sz="2000" cap="small" dirty="0" smtClean="0">
                <a:solidFill>
                  <a:srgbClr val="0070C0"/>
                </a:solidFill>
                <a:effectLst/>
                <a:latin typeface="Avenir Book" charset="0"/>
                <a:ea typeface="Avenir Book" charset="0"/>
                <a:cs typeface="Avenir Book" charset="0"/>
              </a:rPr>
              <a:t/>
            </a:r>
            <a:br>
              <a:rPr lang="en-GB" sz="2000" cap="small" dirty="0" smtClean="0">
                <a:solidFill>
                  <a:srgbClr val="0070C0"/>
                </a:solidFill>
                <a:effectLst/>
                <a:latin typeface="Avenir Book" charset="0"/>
                <a:ea typeface="Avenir Book" charset="0"/>
                <a:cs typeface="Avenir Book" charset="0"/>
              </a:rPr>
            </a:br>
            <a:endParaRPr lang="en-US" sz="2000" i="1" dirty="0">
              <a:solidFill>
                <a:srgbClr val="0070C0"/>
              </a:solidFill>
              <a:effectLst/>
              <a:latin typeface="Lucida Sans Unicode"/>
            </a:endParaRPr>
          </a:p>
        </p:txBody>
      </p:sp>
      <p:sp>
        <p:nvSpPr>
          <p:cNvPr id="9" name="Content Placeholder 2"/>
          <p:cNvSpPr txBox="1">
            <a:spLocks/>
          </p:cNvSpPr>
          <p:nvPr/>
        </p:nvSpPr>
        <p:spPr>
          <a:xfrm>
            <a:off x="581891" y="1524000"/>
            <a:ext cx="9875520" cy="4824536"/>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spcAft>
                <a:spcPts val="1200"/>
              </a:spcAft>
              <a:buClr>
                <a:srgbClr val="1F497D"/>
              </a:buClr>
              <a:buFont typeface="Wingdings" panose="05000000000000000000" pitchFamily="2" charset="2"/>
              <a:buChar char="§"/>
            </a:pPr>
            <a:r>
              <a:rPr lang="en-US" sz="2400" b="1" dirty="0" smtClean="0">
                <a:solidFill>
                  <a:prstClr val="black"/>
                </a:solidFill>
                <a:ea typeface="Avenir Roman" charset="0"/>
                <a:cs typeface="Avenir Roman" charset="0"/>
              </a:rPr>
              <a:t>“Prioritize health system strengthening for UHC, with a special emphasis on the poor vulnerable and marginalized segments of the population”;</a:t>
            </a:r>
          </a:p>
          <a:p>
            <a:pPr lvl="1">
              <a:spcAft>
                <a:spcPts val="1200"/>
              </a:spcAft>
              <a:buClr>
                <a:srgbClr val="1F497D"/>
              </a:buClr>
              <a:buFont typeface="Wingdings" panose="05000000000000000000" pitchFamily="2" charset="2"/>
              <a:buChar char="§"/>
            </a:pPr>
            <a:r>
              <a:rPr lang="en-US" sz="2400" b="1" dirty="0">
                <a:solidFill>
                  <a:prstClr val="black"/>
                </a:solidFill>
                <a:ea typeface="Avenir Roman" charset="0"/>
                <a:cs typeface="Avenir Roman" charset="0"/>
              </a:rPr>
              <a:t>“cooperative action at the national, regional, and global levels across and within all government sectors to tackle social, environmental and economic determinants of health, to reduce health inequities, in particular through the empowerment of women and girls, and contribute to sustainable development, including “Health in All Policies” as appropriate</a:t>
            </a:r>
            <a:r>
              <a:rPr lang="en-US" sz="2400" b="1" dirty="0" smtClean="0">
                <a:solidFill>
                  <a:prstClr val="black"/>
                </a:solidFill>
                <a:ea typeface="Avenir Roman" charset="0"/>
                <a:cs typeface="Avenir Roman" charset="0"/>
              </a:rPr>
              <a:t>”;</a:t>
            </a:r>
            <a:endParaRPr lang="en-US" sz="2400" b="1" dirty="0">
              <a:solidFill>
                <a:prstClr val="black"/>
              </a:solidFill>
              <a:ea typeface="Avenir Roman" charset="0"/>
              <a:cs typeface="Avenir Roman" charset="0"/>
            </a:endParaRPr>
          </a:p>
          <a:p>
            <a:pPr lvl="1">
              <a:spcAft>
                <a:spcPts val="1200"/>
              </a:spcAft>
              <a:buClr>
                <a:srgbClr val="1F497D"/>
              </a:buClr>
              <a:buFont typeface="Wingdings" panose="05000000000000000000" pitchFamily="2" charset="2"/>
              <a:buChar char="§"/>
            </a:pPr>
            <a:r>
              <a:rPr lang="en-US" sz="2400" b="1" dirty="0" smtClean="0">
                <a:solidFill>
                  <a:prstClr val="black"/>
                </a:solidFill>
                <a:ea typeface="Avenir Roman" charset="0"/>
                <a:cs typeface="Avenir Roman" charset="0"/>
              </a:rPr>
              <a:t>Emphasized the need for  community engagement.</a:t>
            </a:r>
          </a:p>
        </p:txBody>
      </p:sp>
    </p:spTree>
    <p:extLst>
      <p:ext uri="{BB962C8B-B14F-4D97-AF65-F5344CB8AC3E}">
        <p14:creationId xmlns:p14="http://schemas.microsoft.com/office/powerpoint/2010/main" val="28994148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txBox="1">
            <a:spLocks/>
          </p:cNvSpPr>
          <p:nvPr/>
        </p:nvSpPr>
        <p:spPr>
          <a:xfrm>
            <a:off x="723900" y="689013"/>
            <a:ext cx="9620250" cy="19017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4000" b="1" dirty="0">
                <a:solidFill>
                  <a:schemeClr val="bg1"/>
                </a:solidFill>
              </a:rPr>
              <a:t>“…the SDG agenda is a major driving force behind WHO’s work, with implications for priorities and working practices across the whole organization. .”</a:t>
            </a:r>
          </a:p>
        </p:txBody>
      </p:sp>
      <p:sp>
        <p:nvSpPr>
          <p:cNvPr id="4" name="Rectangle 3"/>
          <p:cNvSpPr/>
          <p:nvPr/>
        </p:nvSpPr>
        <p:spPr>
          <a:xfrm>
            <a:off x="118684" y="3752166"/>
            <a:ext cx="10972800" cy="1200329"/>
          </a:xfrm>
          <a:prstGeom prst="rect">
            <a:avLst/>
          </a:prstGeom>
        </p:spPr>
        <p:txBody>
          <a:bodyPr wrap="square">
            <a:spAutoFit/>
          </a:bodyPr>
          <a:lstStyle/>
          <a:p>
            <a:pPr algn="ctr"/>
            <a:r>
              <a:rPr lang="en-US" b="1" dirty="0">
                <a:solidFill>
                  <a:schemeClr val="bg1"/>
                </a:solidFill>
              </a:rPr>
              <a:t>Health in the 2030 Agenda </a:t>
            </a:r>
            <a:r>
              <a:rPr lang="en-US" b="1" dirty="0" smtClean="0">
                <a:solidFill>
                  <a:schemeClr val="bg1"/>
                </a:solidFill>
              </a:rPr>
              <a:t>for Sustainable </a:t>
            </a:r>
            <a:r>
              <a:rPr lang="en-US" b="1" dirty="0">
                <a:solidFill>
                  <a:schemeClr val="bg1"/>
                </a:solidFill>
              </a:rPr>
              <a:t>Development</a:t>
            </a:r>
          </a:p>
          <a:p>
            <a:pPr algn="ctr"/>
            <a:r>
              <a:rPr lang="en-US" b="1" dirty="0" smtClean="0">
                <a:solidFill>
                  <a:schemeClr val="bg1"/>
                </a:solidFill>
              </a:rPr>
              <a:t>Report by the Secretariat to 140</a:t>
            </a:r>
            <a:r>
              <a:rPr lang="en-US" b="1" baseline="30000" dirty="0" smtClean="0">
                <a:solidFill>
                  <a:schemeClr val="bg1"/>
                </a:solidFill>
              </a:rPr>
              <a:t>th</a:t>
            </a:r>
            <a:r>
              <a:rPr lang="en-US" b="1" dirty="0" smtClean="0">
                <a:solidFill>
                  <a:schemeClr val="bg1"/>
                </a:solidFill>
              </a:rPr>
              <a:t> Executive Board</a:t>
            </a:r>
          </a:p>
          <a:p>
            <a:pPr algn="ctr"/>
            <a:endParaRPr lang="en-US" b="1" dirty="0" smtClean="0">
              <a:solidFill>
                <a:schemeClr val="bg1"/>
              </a:solidFill>
            </a:endParaRPr>
          </a:p>
          <a:p>
            <a:pPr algn="ctr"/>
            <a:r>
              <a:rPr lang="en-US" b="1" dirty="0" smtClean="0">
                <a:solidFill>
                  <a:schemeClr val="bg1"/>
                </a:solidFill>
              </a:rPr>
              <a:t>November 2016</a:t>
            </a:r>
            <a:endParaRPr lang="en-US" b="1" dirty="0">
              <a:solidFill>
                <a:schemeClr val="bg1"/>
              </a:solidFill>
            </a:endParaRPr>
          </a:p>
        </p:txBody>
      </p:sp>
    </p:spTree>
    <p:extLst>
      <p:ext uri="{BB962C8B-B14F-4D97-AF65-F5344CB8AC3E}">
        <p14:creationId xmlns:p14="http://schemas.microsoft.com/office/powerpoint/2010/main" val="15301665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Content Placeholder 2"/>
          <p:cNvSpPr txBox="1">
            <a:spLocks/>
          </p:cNvSpPr>
          <p:nvPr/>
        </p:nvSpPr>
        <p:spPr>
          <a:xfrm>
            <a:off x="7101900" y="3405978"/>
            <a:ext cx="2796403" cy="1843495"/>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marL="0" indent="0" algn="ctr">
              <a:spcBef>
                <a:spcPts val="0"/>
              </a:spcBef>
              <a:buNone/>
            </a:pPr>
            <a:r>
              <a:rPr lang="en-US" sz="3600" b="1" dirty="0" smtClean="0"/>
              <a:t>Inspire</a:t>
            </a:r>
            <a:endParaRPr lang="en-US" sz="2800" b="1" dirty="0" smtClean="0"/>
          </a:p>
          <a:p>
            <a:pPr>
              <a:spcBef>
                <a:spcPts val="0"/>
              </a:spcBef>
            </a:pPr>
            <a:endParaRPr lang="en-US" sz="1200" b="1" dirty="0" smtClean="0"/>
          </a:p>
        </p:txBody>
      </p:sp>
      <p:sp>
        <p:nvSpPr>
          <p:cNvPr id="5" name="Content Placeholder 2"/>
          <p:cNvSpPr txBox="1">
            <a:spLocks/>
          </p:cNvSpPr>
          <p:nvPr/>
        </p:nvSpPr>
        <p:spPr>
          <a:xfrm>
            <a:off x="1114151" y="3405979"/>
            <a:ext cx="2796403" cy="1843495"/>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marL="0" indent="0" algn="ctr">
              <a:spcBef>
                <a:spcPts val="0"/>
              </a:spcBef>
              <a:buNone/>
            </a:pPr>
            <a:r>
              <a:rPr lang="en-US" sz="3600" b="1" dirty="0" smtClean="0"/>
              <a:t>Learn</a:t>
            </a:r>
            <a:endParaRPr lang="en-US" b="1" dirty="0"/>
          </a:p>
        </p:txBody>
      </p:sp>
      <p:sp>
        <p:nvSpPr>
          <p:cNvPr id="6" name="Content Placeholder 2"/>
          <p:cNvSpPr txBox="1">
            <a:spLocks/>
          </p:cNvSpPr>
          <p:nvPr/>
        </p:nvSpPr>
        <p:spPr>
          <a:xfrm>
            <a:off x="4103011" y="3405980"/>
            <a:ext cx="2796403" cy="1843495"/>
          </a:xfrm>
          <a:prstGeom prst="rect">
            <a:avLst/>
          </a:prstGeom>
        </p:spPr>
        <p:style>
          <a:lnRef idx="1">
            <a:schemeClr val="accent1"/>
          </a:lnRef>
          <a:fillRef idx="3">
            <a:schemeClr val="accent1"/>
          </a:fillRef>
          <a:effectRef idx="2">
            <a:schemeClr val="accent1"/>
          </a:effectRef>
          <a:fontRef idx="minor">
            <a:schemeClr val="lt1"/>
          </a:fontRef>
        </p:style>
        <p:txBody>
          <a:bodyPr vert="horz" lIns="91440" tIns="45720" rIns="91440" bIns="45720"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lt1"/>
                </a:solidFill>
                <a:latin typeface="+mn-lt"/>
                <a:ea typeface="+mn-ea"/>
                <a:cs typeface="+mn-cs"/>
              </a:defRPr>
            </a:lvl9pPr>
          </a:lstStyle>
          <a:p>
            <a:pPr marL="0" indent="0" algn="ctr">
              <a:spcBef>
                <a:spcPts val="0"/>
              </a:spcBef>
              <a:buNone/>
            </a:pPr>
            <a:r>
              <a:rPr lang="en-US" sz="3600" b="1" dirty="0" smtClean="0"/>
              <a:t>Share</a:t>
            </a:r>
            <a:endParaRPr lang="en-US" sz="3600" b="1" dirty="0"/>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258" t="7509" r="33677" b="13941"/>
          <a:stretch/>
        </p:blipFill>
        <p:spPr bwMode="auto">
          <a:xfrm>
            <a:off x="3925587" y="996285"/>
            <a:ext cx="3166280" cy="20062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84011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txBox="1">
            <a:spLocks/>
          </p:cNvSpPr>
          <p:nvPr/>
        </p:nvSpPr>
        <p:spPr>
          <a:xfrm>
            <a:off x="0" y="416053"/>
            <a:ext cx="10972800" cy="47155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endParaRPr lang="en-US" b="1" dirty="0" smtClean="0">
              <a:solidFill>
                <a:schemeClr val="bg1"/>
              </a:solidFill>
            </a:endParaRPr>
          </a:p>
          <a:p>
            <a:pPr marL="0" indent="0" algn="ctr">
              <a:buNone/>
            </a:pPr>
            <a:r>
              <a:rPr lang="en-US" sz="3600" b="1" dirty="0" smtClean="0">
                <a:solidFill>
                  <a:schemeClr val="bg1"/>
                </a:solidFill>
              </a:rPr>
              <a:t>Universal Health Coverage </a:t>
            </a:r>
          </a:p>
          <a:p>
            <a:pPr marL="0" indent="0" algn="ctr">
              <a:buNone/>
            </a:pPr>
            <a:r>
              <a:rPr lang="en-US" sz="3600" b="1" dirty="0" smtClean="0">
                <a:solidFill>
                  <a:schemeClr val="bg1"/>
                </a:solidFill>
              </a:rPr>
              <a:t>means </a:t>
            </a:r>
            <a:endParaRPr lang="en-US" sz="3600" b="1" dirty="0">
              <a:solidFill>
                <a:schemeClr val="bg1"/>
              </a:solidFill>
            </a:endParaRPr>
          </a:p>
          <a:p>
            <a:pPr marL="0" indent="0" algn="ctr">
              <a:buNone/>
            </a:pPr>
            <a:r>
              <a:rPr lang="en-US" sz="3600" b="1" dirty="0" smtClean="0">
                <a:solidFill>
                  <a:schemeClr val="bg1"/>
                </a:solidFill>
              </a:rPr>
              <a:t>a health system where everyone has an access </a:t>
            </a:r>
          </a:p>
          <a:p>
            <a:pPr marL="0" indent="0" algn="ctr">
              <a:buNone/>
            </a:pPr>
            <a:r>
              <a:rPr lang="en-US" sz="3600" b="1" dirty="0" smtClean="0">
                <a:solidFill>
                  <a:schemeClr val="bg1"/>
                </a:solidFill>
              </a:rPr>
              <a:t>to  needed quality </a:t>
            </a:r>
            <a:r>
              <a:rPr lang="en-US" sz="3600" b="1" dirty="0">
                <a:solidFill>
                  <a:schemeClr val="bg1"/>
                </a:solidFill>
              </a:rPr>
              <a:t>health services </a:t>
            </a:r>
          </a:p>
          <a:p>
            <a:pPr marL="0" indent="0" algn="ctr">
              <a:buNone/>
            </a:pPr>
            <a:r>
              <a:rPr lang="en-US" sz="3600" b="1" dirty="0">
                <a:solidFill>
                  <a:schemeClr val="bg1"/>
                </a:solidFill>
              </a:rPr>
              <a:t>without financial hardship</a:t>
            </a:r>
          </a:p>
        </p:txBody>
      </p:sp>
    </p:spTree>
    <p:extLst>
      <p:ext uri="{BB962C8B-B14F-4D97-AF65-F5344CB8AC3E}">
        <p14:creationId xmlns:p14="http://schemas.microsoft.com/office/powerpoint/2010/main" val="29909973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0" y="242792"/>
            <a:ext cx="10972800" cy="1252728"/>
          </a:xfrm>
        </p:spPr>
        <p:txBody>
          <a:bodyPr>
            <a:normAutofit/>
          </a:bodyPr>
          <a:lstStyle/>
          <a:p>
            <a:r>
              <a:rPr lang="en-US" b="1" dirty="0" smtClean="0">
                <a:solidFill>
                  <a:schemeClr val="tx1"/>
                </a:solidFill>
              </a:rPr>
              <a:t>Foundations of Universal Health Coverage </a:t>
            </a:r>
            <a:endParaRPr lang="en-US" b="1" dirty="0">
              <a:solidFill>
                <a:schemeClr val="tx1"/>
              </a:solidFill>
            </a:endParaRPr>
          </a:p>
        </p:txBody>
      </p:sp>
      <p:sp>
        <p:nvSpPr>
          <p:cNvPr id="4" name="Title 2"/>
          <p:cNvSpPr txBox="1">
            <a:spLocks/>
          </p:cNvSpPr>
          <p:nvPr/>
        </p:nvSpPr>
        <p:spPr>
          <a:xfrm>
            <a:off x="2840736" y="1542288"/>
            <a:ext cx="2596896" cy="713232"/>
          </a:xfrm>
          <a:prstGeom prst="rect">
            <a:avLst/>
          </a:prstGeom>
          <a:solidFill>
            <a:schemeClr val="bg2">
              <a:lumMod val="90000"/>
            </a:schemeClr>
          </a:solidFill>
          <a:ln w="19050">
            <a:solidFill>
              <a:schemeClr val="tx1"/>
            </a:solidFill>
          </a:ln>
        </p:spPr>
        <p:txBody>
          <a:bodyPr vert="horz" lIns="91440" tIns="45720" rIns="91440" bIns="45720" rtlCol="0" anchor="ctr">
            <a:no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b="1" dirty="0" smtClean="0">
                <a:solidFill>
                  <a:schemeClr val="tx1"/>
                </a:solidFill>
              </a:rPr>
              <a:t>Universal Declaration </a:t>
            </a:r>
          </a:p>
          <a:p>
            <a:r>
              <a:rPr lang="en-US" sz="2000" b="1" dirty="0" smtClean="0">
                <a:solidFill>
                  <a:schemeClr val="tx1"/>
                </a:solidFill>
              </a:rPr>
              <a:t>of </a:t>
            </a:r>
            <a:r>
              <a:rPr lang="en-US" sz="2000" b="1" dirty="0">
                <a:solidFill>
                  <a:schemeClr val="tx1"/>
                </a:solidFill>
              </a:rPr>
              <a:t>Human </a:t>
            </a:r>
            <a:r>
              <a:rPr lang="en-US" sz="2000" b="1" dirty="0" smtClean="0">
                <a:solidFill>
                  <a:schemeClr val="tx1"/>
                </a:solidFill>
              </a:rPr>
              <a:t>Right (25)</a:t>
            </a:r>
            <a:endParaRPr lang="en-US" sz="2000" b="1" dirty="0">
              <a:solidFill>
                <a:schemeClr val="tx1"/>
              </a:solidFill>
            </a:endParaRPr>
          </a:p>
        </p:txBody>
      </p:sp>
      <p:sp>
        <p:nvSpPr>
          <p:cNvPr id="5" name="Title 2"/>
          <p:cNvSpPr txBox="1">
            <a:spLocks/>
          </p:cNvSpPr>
          <p:nvPr/>
        </p:nvSpPr>
        <p:spPr>
          <a:xfrm>
            <a:off x="2840736" y="2273808"/>
            <a:ext cx="2596896" cy="3785616"/>
          </a:xfrm>
          <a:prstGeom prst="rect">
            <a:avLst/>
          </a:prstGeom>
          <a:solidFill>
            <a:schemeClr val="tx2">
              <a:lumMod val="20000"/>
              <a:lumOff val="80000"/>
            </a:schemeClr>
          </a:solidFill>
          <a:ln w="19050">
            <a:solidFill>
              <a:schemeClr val="tx1"/>
            </a:solidFill>
          </a:ln>
        </p:spPr>
        <p:txBody>
          <a:bodyPr vert="horz" lIns="91440" tIns="45720" rIns="91440" bIns="45720" rtlCol="0" anchor="ctr">
            <a:no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600" b="1" dirty="0" smtClean="0">
                <a:solidFill>
                  <a:schemeClr val="tx1"/>
                </a:solidFill>
              </a:rPr>
              <a:t>25. Everyone </a:t>
            </a:r>
            <a:r>
              <a:rPr lang="en-US" sz="1600" b="1" dirty="0">
                <a:solidFill>
                  <a:schemeClr val="tx1"/>
                </a:solidFill>
              </a:rPr>
              <a:t>has the right to a standard of living adequate </a:t>
            </a:r>
            <a:r>
              <a:rPr lang="en-US" sz="1600" b="1" dirty="0" smtClean="0">
                <a:solidFill>
                  <a:schemeClr val="tx1"/>
                </a:solidFill>
              </a:rPr>
              <a:t>for the </a:t>
            </a:r>
            <a:r>
              <a:rPr lang="en-US" sz="1600" b="1" dirty="0">
                <a:solidFill>
                  <a:schemeClr val="tx1"/>
                </a:solidFill>
              </a:rPr>
              <a:t>health and well-being of himself and of his family, including food, clothing, housing and medical </a:t>
            </a:r>
            <a:r>
              <a:rPr lang="en-US" sz="1600" b="1" dirty="0" smtClean="0">
                <a:solidFill>
                  <a:schemeClr val="tx1"/>
                </a:solidFill>
              </a:rPr>
              <a:t>care and </a:t>
            </a:r>
            <a:r>
              <a:rPr lang="en-US" sz="1600" b="1" dirty="0">
                <a:solidFill>
                  <a:schemeClr val="tx1"/>
                </a:solidFill>
              </a:rPr>
              <a:t>necessary social services, and the right to security in the event of </a:t>
            </a:r>
            <a:r>
              <a:rPr lang="en-US" sz="1600" b="1" dirty="0" smtClean="0">
                <a:solidFill>
                  <a:schemeClr val="tx1"/>
                </a:solidFill>
              </a:rPr>
              <a:t>unemployment</a:t>
            </a:r>
            <a:r>
              <a:rPr lang="en-US" sz="1600" b="1" dirty="0">
                <a:solidFill>
                  <a:schemeClr val="tx1"/>
                </a:solidFill>
              </a:rPr>
              <a:t>, sickness, disability,</a:t>
            </a:r>
          </a:p>
          <a:p>
            <a:pPr algn="l"/>
            <a:r>
              <a:rPr lang="en-US" sz="1600" b="1" dirty="0">
                <a:solidFill>
                  <a:schemeClr val="tx1"/>
                </a:solidFill>
              </a:rPr>
              <a:t>widowhood, old age or other lack of livelihood in circumstances beyond his </a:t>
            </a:r>
            <a:r>
              <a:rPr lang="en-US" sz="1600" b="1" dirty="0" smtClean="0">
                <a:solidFill>
                  <a:schemeClr val="tx1"/>
                </a:solidFill>
              </a:rPr>
              <a:t>control.</a:t>
            </a:r>
            <a:endParaRPr lang="en-US" sz="1600" b="1" dirty="0">
              <a:solidFill>
                <a:schemeClr val="tx1"/>
              </a:solidFill>
            </a:endParaRPr>
          </a:p>
        </p:txBody>
      </p:sp>
      <p:sp>
        <p:nvSpPr>
          <p:cNvPr id="6" name="Title 2"/>
          <p:cNvSpPr txBox="1">
            <a:spLocks/>
          </p:cNvSpPr>
          <p:nvPr/>
        </p:nvSpPr>
        <p:spPr>
          <a:xfrm>
            <a:off x="2840736" y="6071616"/>
            <a:ext cx="2596896" cy="463296"/>
          </a:xfrm>
          <a:prstGeom prst="rect">
            <a:avLst/>
          </a:prstGeom>
          <a:solidFill>
            <a:schemeClr val="bg2">
              <a:lumMod val="90000"/>
            </a:schemeClr>
          </a:solidFill>
          <a:ln w="19050">
            <a:solidFill>
              <a:schemeClr val="tx1"/>
            </a:solidFill>
          </a:ln>
        </p:spPr>
        <p:txBody>
          <a:bodyPr vert="horz" lIns="91440" tIns="45720" rIns="91440" bIns="45720" rtlCol="0" anchor="ctr">
            <a:no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b="1" dirty="0" smtClean="0">
                <a:solidFill>
                  <a:schemeClr val="tx1"/>
                </a:solidFill>
              </a:rPr>
              <a:t>1948</a:t>
            </a:r>
            <a:endParaRPr lang="en-US" sz="2000" b="1" dirty="0">
              <a:solidFill>
                <a:schemeClr val="tx1"/>
              </a:solidFill>
            </a:endParaRPr>
          </a:p>
        </p:txBody>
      </p:sp>
      <p:sp>
        <p:nvSpPr>
          <p:cNvPr id="8" name="Title 2"/>
          <p:cNvSpPr txBox="1">
            <a:spLocks/>
          </p:cNvSpPr>
          <p:nvPr/>
        </p:nvSpPr>
        <p:spPr>
          <a:xfrm>
            <a:off x="103632" y="1530096"/>
            <a:ext cx="2596896" cy="713232"/>
          </a:xfrm>
          <a:prstGeom prst="rect">
            <a:avLst/>
          </a:prstGeom>
          <a:solidFill>
            <a:schemeClr val="bg2">
              <a:lumMod val="90000"/>
            </a:schemeClr>
          </a:solidFill>
          <a:ln w="19050">
            <a:solidFill>
              <a:schemeClr val="tx1"/>
            </a:solidFill>
          </a:ln>
        </p:spPr>
        <p:txBody>
          <a:bodyPr vert="horz" lIns="91440" tIns="45720" rIns="91440" bIns="45720" rtlCol="0" anchor="ctr">
            <a:no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b="1" dirty="0" smtClean="0">
                <a:solidFill>
                  <a:schemeClr val="tx1"/>
                </a:solidFill>
              </a:rPr>
              <a:t>WHO Constitution</a:t>
            </a:r>
            <a:endParaRPr lang="en-US" sz="2000" b="1" dirty="0">
              <a:solidFill>
                <a:schemeClr val="tx1"/>
              </a:solidFill>
            </a:endParaRPr>
          </a:p>
        </p:txBody>
      </p:sp>
      <p:sp>
        <p:nvSpPr>
          <p:cNvPr id="9" name="Title 2"/>
          <p:cNvSpPr txBox="1">
            <a:spLocks/>
          </p:cNvSpPr>
          <p:nvPr/>
        </p:nvSpPr>
        <p:spPr>
          <a:xfrm>
            <a:off x="109728" y="2261616"/>
            <a:ext cx="2596896" cy="3785616"/>
          </a:xfrm>
          <a:prstGeom prst="rect">
            <a:avLst/>
          </a:prstGeom>
          <a:solidFill>
            <a:schemeClr val="tx2">
              <a:lumMod val="20000"/>
              <a:lumOff val="80000"/>
            </a:schemeClr>
          </a:solidFill>
          <a:ln w="19050">
            <a:solidFill>
              <a:schemeClr val="tx1"/>
            </a:solidFill>
          </a:ln>
        </p:spPr>
        <p:txBody>
          <a:bodyPr vert="horz" lIns="91440" tIns="45720" rIns="91440" bIns="45720" rtlCol="0" anchor="ctr">
            <a:no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600" b="1" dirty="0" smtClean="0">
                <a:solidFill>
                  <a:schemeClr val="tx1"/>
                </a:solidFill>
              </a:rPr>
              <a:t>The </a:t>
            </a:r>
            <a:r>
              <a:rPr lang="en-US" sz="1600" b="1" dirty="0">
                <a:solidFill>
                  <a:schemeClr val="tx1"/>
                </a:solidFill>
              </a:rPr>
              <a:t>enjoyment of the highest attainable standard of health is </a:t>
            </a:r>
            <a:r>
              <a:rPr lang="en-US" sz="1600" b="1" dirty="0" smtClean="0">
                <a:solidFill>
                  <a:schemeClr val="tx1"/>
                </a:solidFill>
              </a:rPr>
              <a:t>one of </a:t>
            </a:r>
            <a:r>
              <a:rPr lang="en-US" sz="1600" b="1" dirty="0">
                <a:solidFill>
                  <a:schemeClr val="tx1"/>
                </a:solidFill>
              </a:rPr>
              <a:t>the fundamental rights of every human being without distinction of race, religion, political belief</a:t>
            </a:r>
            <a:r>
              <a:rPr lang="en-US" sz="1600" b="1" dirty="0" smtClean="0">
                <a:solidFill>
                  <a:schemeClr val="tx1"/>
                </a:solidFill>
              </a:rPr>
              <a:t>, economic </a:t>
            </a:r>
            <a:r>
              <a:rPr lang="en-US" sz="1600" b="1" dirty="0">
                <a:solidFill>
                  <a:schemeClr val="tx1"/>
                </a:solidFill>
              </a:rPr>
              <a:t>or social condition. </a:t>
            </a:r>
            <a:r>
              <a:rPr lang="en-US" sz="1600" b="1" dirty="0" smtClean="0">
                <a:solidFill>
                  <a:schemeClr val="tx1"/>
                </a:solidFill>
              </a:rPr>
              <a:t>Governments </a:t>
            </a:r>
            <a:r>
              <a:rPr lang="en-US" sz="1600" b="1" dirty="0">
                <a:solidFill>
                  <a:schemeClr val="tx1"/>
                </a:solidFill>
              </a:rPr>
              <a:t>have a responsibility for the health of their peoples which </a:t>
            </a:r>
            <a:r>
              <a:rPr lang="en-US" sz="1600" b="1" dirty="0" smtClean="0">
                <a:solidFill>
                  <a:schemeClr val="tx1"/>
                </a:solidFill>
              </a:rPr>
              <a:t>can be </a:t>
            </a:r>
            <a:r>
              <a:rPr lang="en-US" sz="1600" b="1" dirty="0">
                <a:solidFill>
                  <a:schemeClr val="tx1"/>
                </a:solidFill>
              </a:rPr>
              <a:t>fulfilled only by the provision of adequate health and social </a:t>
            </a:r>
            <a:r>
              <a:rPr lang="en-US" sz="1600" b="1" dirty="0" smtClean="0">
                <a:solidFill>
                  <a:schemeClr val="tx1"/>
                </a:solidFill>
              </a:rPr>
              <a:t>measures.</a:t>
            </a:r>
            <a:endParaRPr lang="en-US" sz="1600" b="1" dirty="0">
              <a:solidFill>
                <a:schemeClr val="tx1"/>
              </a:solidFill>
            </a:endParaRPr>
          </a:p>
        </p:txBody>
      </p:sp>
      <p:sp>
        <p:nvSpPr>
          <p:cNvPr id="10" name="Title 2"/>
          <p:cNvSpPr txBox="1">
            <a:spLocks/>
          </p:cNvSpPr>
          <p:nvPr/>
        </p:nvSpPr>
        <p:spPr>
          <a:xfrm>
            <a:off x="103632" y="6071616"/>
            <a:ext cx="2596896" cy="463296"/>
          </a:xfrm>
          <a:prstGeom prst="rect">
            <a:avLst/>
          </a:prstGeom>
          <a:solidFill>
            <a:schemeClr val="bg2">
              <a:lumMod val="90000"/>
            </a:schemeClr>
          </a:solidFill>
          <a:ln w="19050">
            <a:solidFill>
              <a:schemeClr val="tx1"/>
            </a:solidFill>
          </a:ln>
        </p:spPr>
        <p:txBody>
          <a:bodyPr vert="horz" lIns="91440" tIns="45720" rIns="91440" bIns="45720" rtlCol="0" anchor="ctr">
            <a:no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b="1" dirty="0" smtClean="0">
                <a:solidFill>
                  <a:schemeClr val="tx1"/>
                </a:solidFill>
              </a:rPr>
              <a:t>1946</a:t>
            </a:r>
            <a:endParaRPr lang="en-US" sz="2000" b="1" dirty="0">
              <a:solidFill>
                <a:schemeClr val="tx1"/>
              </a:solidFill>
            </a:endParaRPr>
          </a:p>
        </p:txBody>
      </p:sp>
      <p:sp>
        <p:nvSpPr>
          <p:cNvPr id="11" name="Title 2"/>
          <p:cNvSpPr txBox="1">
            <a:spLocks/>
          </p:cNvSpPr>
          <p:nvPr/>
        </p:nvSpPr>
        <p:spPr>
          <a:xfrm>
            <a:off x="5565648" y="1542288"/>
            <a:ext cx="2596896" cy="713232"/>
          </a:xfrm>
          <a:prstGeom prst="rect">
            <a:avLst/>
          </a:prstGeom>
          <a:solidFill>
            <a:schemeClr val="bg2">
              <a:lumMod val="90000"/>
            </a:schemeClr>
          </a:solidFill>
          <a:ln w="19050">
            <a:solidFill>
              <a:schemeClr val="tx1"/>
            </a:solidFill>
          </a:ln>
        </p:spPr>
        <p:txBody>
          <a:bodyPr vert="horz" lIns="91440" tIns="45720" rIns="91440" bIns="45720" rtlCol="0" anchor="ctr">
            <a:no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b="1" dirty="0">
                <a:solidFill>
                  <a:schemeClr val="tx1"/>
                </a:solidFill>
              </a:rPr>
              <a:t>Declaration of </a:t>
            </a:r>
            <a:endParaRPr lang="en-US" sz="2000" b="1" dirty="0" smtClean="0">
              <a:solidFill>
                <a:schemeClr val="tx1"/>
              </a:solidFill>
            </a:endParaRPr>
          </a:p>
          <a:p>
            <a:r>
              <a:rPr lang="en-US" sz="2000" b="1" dirty="0" smtClean="0">
                <a:solidFill>
                  <a:schemeClr val="tx1"/>
                </a:solidFill>
              </a:rPr>
              <a:t>Alma-Ata</a:t>
            </a:r>
            <a:endParaRPr lang="en-US" sz="2000" b="1" dirty="0">
              <a:solidFill>
                <a:schemeClr val="tx1"/>
              </a:solidFill>
            </a:endParaRPr>
          </a:p>
        </p:txBody>
      </p:sp>
      <p:sp>
        <p:nvSpPr>
          <p:cNvPr id="12" name="Title 2"/>
          <p:cNvSpPr txBox="1">
            <a:spLocks/>
          </p:cNvSpPr>
          <p:nvPr/>
        </p:nvSpPr>
        <p:spPr>
          <a:xfrm>
            <a:off x="5565648" y="2273808"/>
            <a:ext cx="2596896" cy="3785616"/>
          </a:xfrm>
          <a:prstGeom prst="rect">
            <a:avLst/>
          </a:prstGeom>
          <a:solidFill>
            <a:schemeClr val="tx2">
              <a:lumMod val="20000"/>
              <a:lumOff val="80000"/>
            </a:schemeClr>
          </a:solidFill>
          <a:ln w="19050">
            <a:solidFill>
              <a:schemeClr val="tx1"/>
            </a:solidFill>
          </a:ln>
        </p:spPr>
        <p:txBody>
          <a:bodyPr vert="horz" lIns="91440" tIns="45720" rIns="91440" bIns="45720" rtlCol="0" anchor="ctr">
            <a:no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600" b="1" dirty="0">
                <a:solidFill>
                  <a:schemeClr val="tx1"/>
                </a:solidFill>
              </a:rPr>
              <a:t>A main social target of governments, international organizations and the whole world community in the coming decades should be the attainment by all peoples of the world by the year 2000 of a </a:t>
            </a:r>
            <a:r>
              <a:rPr lang="en-US" sz="1600" b="1" dirty="0" smtClean="0">
                <a:solidFill>
                  <a:schemeClr val="tx1"/>
                </a:solidFill>
              </a:rPr>
              <a:t>level of </a:t>
            </a:r>
            <a:r>
              <a:rPr lang="en-US" sz="1600" b="1" dirty="0">
                <a:solidFill>
                  <a:schemeClr val="tx1"/>
                </a:solidFill>
              </a:rPr>
              <a:t>health that will permit them to lead a socially and economically productive life.</a:t>
            </a:r>
          </a:p>
        </p:txBody>
      </p:sp>
      <p:sp>
        <p:nvSpPr>
          <p:cNvPr id="13" name="Title 2"/>
          <p:cNvSpPr txBox="1">
            <a:spLocks/>
          </p:cNvSpPr>
          <p:nvPr/>
        </p:nvSpPr>
        <p:spPr>
          <a:xfrm>
            <a:off x="5565648" y="6071616"/>
            <a:ext cx="2596896" cy="463296"/>
          </a:xfrm>
          <a:prstGeom prst="rect">
            <a:avLst/>
          </a:prstGeom>
          <a:solidFill>
            <a:schemeClr val="bg2">
              <a:lumMod val="90000"/>
            </a:schemeClr>
          </a:solidFill>
          <a:ln w="19050">
            <a:solidFill>
              <a:schemeClr val="tx1"/>
            </a:solidFill>
          </a:ln>
        </p:spPr>
        <p:txBody>
          <a:bodyPr vert="horz" lIns="91440" tIns="45720" rIns="91440" bIns="45720" rtlCol="0" anchor="ctr">
            <a:no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b="1" dirty="0" smtClean="0">
                <a:solidFill>
                  <a:schemeClr val="tx1"/>
                </a:solidFill>
              </a:rPr>
              <a:t>1978</a:t>
            </a:r>
            <a:endParaRPr lang="en-US" sz="2000" b="1" dirty="0">
              <a:solidFill>
                <a:schemeClr val="tx1"/>
              </a:solidFill>
            </a:endParaRPr>
          </a:p>
        </p:txBody>
      </p:sp>
      <p:sp>
        <p:nvSpPr>
          <p:cNvPr id="15" name="Title 2"/>
          <p:cNvSpPr txBox="1">
            <a:spLocks/>
          </p:cNvSpPr>
          <p:nvPr/>
        </p:nvSpPr>
        <p:spPr>
          <a:xfrm>
            <a:off x="8302752" y="1524000"/>
            <a:ext cx="2596896" cy="713232"/>
          </a:xfrm>
          <a:prstGeom prst="rect">
            <a:avLst/>
          </a:prstGeom>
          <a:solidFill>
            <a:schemeClr val="bg2">
              <a:lumMod val="90000"/>
            </a:schemeClr>
          </a:solidFill>
          <a:ln w="19050">
            <a:solidFill>
              <a:schemeClr val="tx1"/>
            </a:solidFill>
          </a:ln>
        </p:spPr>
        <p:txBody>
          <a:bodyPr vert="horz" lIns="91440" tIns="45720" rIns="91440" bIns="45720" rtlCol="0" anchor="ctr">
            <a:no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1700" b="1" dirty="0">
                <a:solidFill>
                  <a:schemeClr val="tx1"/>
                </a:solidFill>
              </a:rPr>
              <a:t>T</a:t>
            </a:r>
            <a:r>
              <a:rPr lang="en-US" sz="1700" b="1" dirty="0" smtClean="0">
                <a:solidFill>
                  <a:schemeClr val="tx1"/>
                </a:solidFill>
              </a:rPr>
              <a:t>he </a:t>
            </a:r>
            <a:r>
              <a:rPr lang="en-US" sz="1700" b="1" dirty="0">
                <a:solidFill>
                  <a:schemeClr val="tx1"/>
                </a:solidFill>
              </a:rPr>
              <a:t>2030 Agenda for Sustainable Development</a:t>
            </a:r>
          </a:p>
        </p:txBody>
      </p:sp>
      <p:sp>
        <p:nvSpPr>
          <p:cNvPr id="16" name="Title 2"/>
          <p:cNvSpPr txBox="1">
            <a:spLocks/>
          </p:cNvSpPr>
          <p:nvPr/>
        </p:nvSpPr>
        <p:spPr>
          <a:xfrm>
            <a:off x="8302752" y="2255520"/>
            <a:ext cx="2596896" cy="3785616"/>
          </a:xfrm>
          <a:prstGeom prst="rect">
            <a:avLst/>
          </a:prstGeom>
          <a:solidFill>
            <a:schemeClr val="tx2">
              <a:lumMod val="20000"/>
              <a:lumOff val="80000"/>
            </a:schemeClr>
          </a:solidFill>
          <a:ln w="19050">
            <a:solidFill>
              <a:schemeClr val="tx1"/>
            </a:solidFill>
          </a:ln>
        </p:spPr>
        <p:txBody>
          <a:bodyPr vert="horz" lIns="91440" tIns="45720" rIns="91440" bIns="45720" rtlCol="0" anchor="ctr">
            <a:no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600" b="1" dirty="0" smtClean="0">
                <a:solidFill>
                  <a:schemeClr val="tx1"/>
                </a:solidFill>
              </a:rPr>
              <a:t>Goal 3</a:t>
            </a:r>
            <a:r>
              <a:rPr lang="en-US" sz="1600" b="1" dirty="0">
                <a:solidFill>
                  <a:schemeClr val="tx1"/>
                </a:solidFill>
              </a:rPr>
              <a:t>: Ensure healthy lives and promote well-being for all at all </a:t>
            </a:r>
            <a:r>
              <a:rPr lang="en-US" sz="1600" b="1" dirty="0" smtClean="0">
                <a:solidFill>
                  <a:schemeClr val="tx1"/>
                </a:solidFill>
              </a:rPr>
              <a:t>ages</a:t>
            </a:r>
          </a:p>
          <a:p>
            <a:pPr algn="l"/>
            <a:endParaRPr lang="en-US" sz="1600" b="1" dirty="0">
              <a:solidFill>
                <a:schemeClr val="tx1"/>
              </a:solidFill>
            </a:endParaRPr>
          </a:p>
          <a:p>
            <a:pPr algn="l"/>
            <a:r>
              <a:rPr lang="en-US" sz="1600" b="1" dirty="0" smtClean="0">
                <a:solidFill>
                  <a:schemeClr val="tx1"/>
                </a:solidFill>
              </a:rPr>
              <a:t>Target 3.8</a:t>
            </a:r>
            <a:r>
              <a:rPr lang="en-US" sz="1600" b="1" dirty="0">
                <a:solidFill>
                  <a:schemeClr val="tx1"/>
                </a:solidFill>
              </a:rPr>
              <a:t>: Achieve universal health coverage, including financial risk protection, access to quality essential health-care services and access to safe, effective, quality and affordable essential medicines and vaccines for all</a:t>
            </a:r>
          </a:p>
        </p:txBody>
      </p:sp>
      <p:sp>
        <p:nvSpPr>
          <p:cNvPr id="17" name="Title 2"/>
          <p:cNvSpPr txBox="1">
            <a:spLocks/>
          </p:cNvSpPr>
          <p:nvPr/>
        </p:nvSpPr>
        <p:spPr>
          <a:xfrm>
            <a:off x="8302752" y="6053328"/>
            <a:ext cx="2596896" cy="463296"/>
          </a:xfrm>
          <a:prstGeom prst="rect">
            <a:avLst/>
          </a:prstGeom>
          <a:solidFill>
            <a:schemeClr val="bg2">
              <a:lumMod val="90000"/>
            </a:schemeClr>
          </a:solidFill>
          <a:ln w="19050">
            <a:solidFill>
              <a:schemeClr val="tx1"/>
            </a:solidFill>
          </a:ln>
        </p:spPr>
        <p:txBody>
          <a:bodyPr vert="horz" lIns="91440" tIns="45720" rIns="91440" bIns="45720" rtlCol="0" anchor="ctr">
            <a:noAutofit/>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000" b="1" dirty="0" smtClean="0">
                <a:solidFill>
                  <a:schemeClr val="tx1"/>
                </a:solidFill>
              </a:rPr>
              <a:t>2015</a:t>
            </a:r>
            <a:endParaRPr lang="en-US" sz="2000" b="1" dirty="0">
              <a:solidFill>
                <a:schemeClr val="tx1"/>
              </a:solidFill>
            </a:endParaRPr>
          </a:p>
        </p:txBody>
      </p:sp>
    </p:spTree>
    <p:extLst>
      <p:ext uri="{BB962C8B-B14F-4D97-AF65-F5344CB8AC3E}">
        <p14:creationId xmlns:p14="http://schemas.microsoft.com/office/powerpoint/2010/main" val="760902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2"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txBox="1">
            <a:spLocks/>
          </p:cNvSpPr>
          <p:nvPr/>
        </p:nvSpPr>
        <p:spPr>
          <a:xfrm>
            <a:off x="0" y="689013"/>
            <a:ext cx="10972800" cy="232220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b="1" dirty="0" smtClean="0">
                <a:solidFill>
                  <a:schemeClr val="bg1"/>
                </a:solidFill>
              </a:rPr>
              <a:t>“Calls for more attention to health as an important cross-cutting policy issue in the international agenda, as it is a </a:t>
            </a:r>
            <a:r>
              <a:rPr lang="en-US" b="1" dirty="0" smtClean="0">
                <a:solidFill>
                  <a:srgbClr val="FFC000"/>
                </a:solidFill>
              </a:rPr>
              <a:t>precondition</a:t>
            </a:r>
            <a:r>
              <a:rPr lang="en-US" b="1" dirty="0" smtClean="0">
                <a:solidFill>
                  <a:schemeClr val="bg1"/>
                </a:solidFill>
              </a:rPr>
              <a:t> and an </a:t>
            </a:r>
            <a:r>
              <a:rPr lang="en-US" b="1" dirty="0" smtClean="0">
                <a:solidFill>
                  <a:srgbClr val="FFC000"/>
                </a:solidFill>
              </a:rPr>
              <a:t>outcome</a:t>
            </a:r>
            <a:r>
              <a:rPr lang="en-US" b="1" dirty="0" smtClean="0">
                <a:solidFill>
                  <a:schemeClr val="bg1"/>
                </a:solidFill>
              </a:rPr>
              <a:t> and </a:t>
            </a:r>
            <a:r>
              <a:rPr lang="en-US" b="1" dirty="0" smtClean="0">
                <a:solidFill>
                  <a:srgbClr val="FFC000"/>
                </a:solidFill>
              </a:rPr>
              <a:t>indicator</a:t>
            </a:r>
            <a:r>
              <a:rPr lang="en-US" b="1" dirty="0" smtClean="0">
                <a:solidFill>
                  <a:schemeClr val="bg1"/>
                </a:solidFill>
              </a:rPr>
              <a:t> of all three dimensions of sustainable development”</a:t>
            </a:r>
            <a:endParaRPr lang="en-US" b="1" dirty="0">
              <a:solidFill>
                <a:schemeClr val="bg1"/>
              </a:solidFill>
            </a:endParaRPr>
          </a:p>
        </p:txBody>
      </p:sp>
      <p:pic>
        <p:nvPicPr>
          <p:cNvPr id="3" name="Picture 14" descr="Image result for united nations"/>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014187" y="5120069"/>
            <a:ext cx="1181793" cy="125803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18684" y="3752166"/>
            <a:ext cx="10972800" cy="923330"/>
          </a:xfrm>
          <a:prstGeom prst="rect">
            <a:avLst/>
          </a:prstGeom>
        </p:spPr>
        <p:txBody>
          <a:bodyPr wrap="square">
            <a:spAutoFit/>
          </a:bodyPr>
          <a:lstStyle/>
          <a:p>
            <a:pPr algn="ctr"/>
            <a:r>
              <a:rPr lang="en-US" b="1" dirty="0">
                <a:solidFill>
                  <a:schemeClr val="bg1"/>
                </a:solidFill>
              </a:rPr>
              <a:t>UNITED NATIONS GENERAL </a:t>
            </a:r>
            <a:r>
              <a:rPr lang="en-US" b="1" dirty="0" smtClean="0">
                <a:solidFill>
                  <a:schemeClr val="bg1"/>
                </a:solidFill>
              </a:rPr>
              <a:t>ASSEMBLY,  SIXTY-SEVENTH </a:t>
            </a:r>
            <a:r>
              <a:rPr lang="en-US" b="1" dirty="0">
                <a:solidFill>
                  <a:schemeClr val="bg1"/>
                </a:solidFill>
              </a:rPr>
              <a:t>SESSION</a:t>
            </a:r>
          </a:p>
          <a:p>
            <a:pPr algn="ctr"/>
            <a:r>
              <a:rPr lang="en-US" b="1" dirty="0">
                <a:solidFill>
                  <a:schemeClr val="bg1"/>
                </a:solidFill>
              </a:rPr>
              <a:t>GLOBAL HEALTH AND FOREIGN POLICY</a:t>
            </a:r>
          </a:p>
          <a:p>
            <a:pPr algn="ctr"/>
            <a:r>
              <a:rPr lang="en-US" b="1" dirty="0" smtClean="0">
                <a:solidFill>
                  <a:schemeClr val="bg1"/>
                </a:solidFill>
              </a:rPr>
              <a:t>12 </a:t>
            </a:r>
            <a:r>
              <a:rPr lang="en-US" b="1" dirty="0">
                <a:solidFill>
                  <a:schemeClr val="bg1"/>
                </a:solidFill>
              </a:rPr>
              <a:t>DECEMBER 2012</a:t>
            </a:r>
          </a:p>
        </p:txBody>
      </p:sp>
    </p:spTree>
    <p:extLst>
      <p:ext uri="{BB962C8B-B14F-4D97-AF65-F5344CB8AC3E}">
        <p14:creationId xmlns:p14="http://schemas.microsoft.com/office/powerpoint/2010/main" val="32100685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56029" y="-95250"/>
            <a:ext cx="10500243" cy="714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l="40801" t="29608" r="41392" b="52052"/>
          <a:stretch/>
        </p:blipFill>
        <p:spPr bwMode="auto">
          <a:xfrm>
            <a:off x="3500649" y="109481"/>
            <a:ext cx="4135272" cy="28977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7298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2" descr="http://www.who.int/dg/chan/Dr-MChan86title-RGB-EN-V.jpg"/>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b="55426"/>
          <a:stretch/>
        </p:blipFill>
        <p:spPr bwMode="auto">
          <a:xfrm>
            <a:off x="5732" y="9088"/>
            <a:ext cx="3202565" cy="20574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657600" y="622750"/>
            <a:ext cx="5735782" cy="5262979"/>
          </a:xfrm>
          <a:prstGeom prst="rect">
            <a:avLst/>
          </a:prstGeom>
          <a:ln w="19050">
            <a:solidFill>
              <a:schemeClr val="tx1"/>
            </a:solidFill>
          </a:ln>
        </p:spPr>
        <p:txBody>
          <a:bodyPr wrap="square">
            <a:spAutoFit/>
          </a:bodyPr>
          <a:lstStyle/>
          <a:p>
            <a:pPr algn="ctr">
              <a:buClr>
                <a:srgbClr val="7D3C4A">
                  <a:lumMod val="75000"/>
                </a:srgbClr>
              </a:buClr>
            </a:pPr>
            <a:r>
              <a:rPr lang="en-US" sz="2800" b="1" i="1" dirty="0" smtClean="0">
                <a:solidFill>
                  <a:srgbClr val="DEF5FA">
                    <a:lumMod val="25000"/>
                  </a:srgbClr>
                </a:solidFill>
                <a:latin typeface="Times New Roman" panose="02020603050405020304" pitchFamily="18" charset="0"/>
                <a:cs typeface="Times New Roman" panose="02020603050405020304" pitchFamily="18" charset="0"/>
              </a:rPr>
              <a:t>“Universal health coverage is one of the most powerful social equalizers among all policy options. It is the ultimate expression of fairness. If public health has something that can help our troubled, out-of-balance world, it is this: growing evidence that well-functioning and inclusive health systems contribute to social cohesion, equity, and stability. They hold societies together and help reduce social tensions.”</a:t>
            </a:r>
            <a:endParaRPr lang="en-GB" sz="2800" b="1" i="1" dirty="0">
              <a:solidFill>
                <a:srgbClr val="DEF5FA">
                  <a:lumMod val="25000"/>
                </a:srgb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921736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Group 19"/>
          <p:cNvGrpSpPr>
            <a:grpSpLocks/>
          </p:cNvGrpSpPr>
          <p:nvPr/>
        </p:nvGrpSpPr>
        <p:grpSpPr bwMode="auto">
          <a:xfrm>
            <a:off x="1330037" y="-388876"/>
            <a:ext cx="8270832" cy="6660931"/>
            <a:chOff x="2960" y="890"/>
            <a:chExt cx="2596" cy="2177"/>
          </a:xfrm>
        </p:grpSpPr>
        <p:sp>
          <p:nvSpPr>
            <p:cNvPr id="5" name="Text Box 20"/>
            <p:cNvSpPr txBox="1">
              <a:spLocks noChangeArrowheads="1"/>
            </p:cNvSpPr>
            <p:nvPr/>
          </p:nvSpPr>
          <p:spPr bwMode="auto">
            <a:xfrm>
              <a:off x="3523" y="890"/>
              <a:ext cx="121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47" tIns="40074" rIns="80147" bIns="40074">
              <a:spAutoFit/>
            </a:bodyPr>
            <a:lstStyle>
              <a:lvl1pPr eaLnBrk="0" hangingPunct="0">
                <a:defRPr sz="3900" b="1">
                  <a:solidFill>
                    <a:srgbClr val="000066"/>
                  </a:solidFill>
                  <a:latin typeface="Arial" charset="0"/>
                  <a:cs typeface="Arial" charset="0"/>
                </a:defRPr>
              </a:lvl1pPr>
              <a:lvl2pPr marL="742950" indent="-285750" eaLnBrk="0" hangingPunct="0">
                <a:defRPr sz="3900" b="1">
                  <a:solidFill>
                    <a:srgbClr val="000066"/>
                  </a:solidFill>
                  <a:latin typeface="Arial" charset="0"/>
                  <a:cs typeface="Arial" charset="0"/>
                </a:defRPr>
              </a:lvl2pPr>
              <a:lvl3pPr marL="1143000" indent="-228600" eaLnBrk="0" hangingPunct="0">
                <a:defRPr sz="3900" b="1">
                  <a:solidFill>
                    <a:srgbClr val="000066"/>
                  </a:solidFill>
                  <a:latin typeface="Arial" charset="0"/>
                  <a:cs typeface="Arial" charset="0"/>
                </a:defRPr>
              </a:lvl3pPr>
              <a:lvl4pPr marL="1600200" indent="-228600" eaLnBrk="0" hangingPunct="0">
                <a:defRPr sz="3900" b="1">
                  <a:solidFill>
                    <a:srgbClr val="000066"/>
                  </a:solidFill>
                  <a:latin typeface="Arial" charset="0"/>
                  <a:cs typeface="Arial" charset="0"/>
                </a:defRPr>
              </a:lvl4pPr>
              <a:lvl5pPr marL="2057400" indent="-228600" eaLnBrk="0" hangingPunct="0">
                <a:defRPr sz="3900" b="1">
                  <a:solidFill>
                    <a:srgbClr val="000066"/>
                  </a:solidFill>
                  <a:latin typeface="Arial" charset="0"/>
                  <a:cs typeface="Arial" charset="0"/>
                </a:defRPr>
              </a:lvl5pPr>
              <a:lvl6pPr marL="2514600" indent="-228600" eaLnBrk="0" fontAlgn="base" hangingPunct="0">
                <a:spcBef>
                  <a:spcPct val="0"/>
                </a:spcBef>
                <a:spcAft>
                  <a:spcPct val="0"/>
                </a:spcAft>
                <a:defRPr sz="3900" b="1">
                  <a:solidFill>
                    <a:srgbClr val="000066"/>
                  </a:solidFill>
                  <a:latin typeface="Arial" charset="0"/>
                  <a:cs typeface="Arial" charset="0"/>
                </a:defRPr>
              </a:lvl6pPr>
              <a:lvl7pPr marL="2971800" indent="-228600" eaLnBrk="0" fontAlgn="base" hangingPunct="0">
                <a:spcBef>
                  <a:spcPct val="0"/>
                </a:spcBef>
                <a:spcAft>
                  <a:spcPct val="0"/>
                </a:spcAft>
                <a:defRPr sz="3900" b="1">
                  <a:solidFill>
                    <a:srgbClr val="000066"/>
                  </a:solidFill>
                  <a:latin typeface="Arial" charset="0"/>
                  <a:cs typeface="Arial" charset="0"/>
                </a:defRPr>
              </a:lvl7pPr>
              <a:lvl8pPr marL="3429000" indent="-228600" eaLnBrk="0" fontAlgn="base" hangingPunct="0">
                <a:spcBef>
                  <a:spcPct val="0"/>
                </a:spcBef>
                <a:spcAft>
                  <a:spcPct val="0"/>
                </a:spcAft>
                <a:defRPr sz="3900" b="1">
                  <a:solidFill>
                    <a:srgbClr val="000066"/>
                  </a:solidFill>
                  <a:latin typeface="Arial" charset="0"/>
                  <a:cs typeface="Arial" charset="0"/>
                </a:defRPr>
              </a:lvl8pPr>
              <a:lvl9pPr marL="3886200" indent="-228600" eaLnBrk="0" fontAlgn="base" hangingPunct="0">
                <a:spcBef>
                  <a:spcPct val="0"/>
                </a:spcBef>
                <a:spcAft>
                  <a:spcPct val="0"/>
                </a:spcAft>
                <a:defRPr sz="3900" b="1">
                  <a:solidFill>
                    <a:srgbClr val="000066"/>
                  </a:solidFill>
                  <a:latin typeface="Arial" charset="0"/>
                  <a:cs typeface="Arial" charset="0"/>
                </a:defRPr>
              </a:lvl9pPr>
            </a:lstStyle>
            <a:p>
              <a:pPr algn="ctr" rtl="1" eaLnBrk="1" hangingPunct="1">
                <a:spcBef>
                  <a:spcPct val="50000"/>
                </a:spcBef>
              </a:pPr>
              <a:endParaRPr lang="en-GB" sz="3700" b="0">
                <a:solidFill>
                  <a:srgbClr val="DEF5FA">
                    <a:lumMod val="25000"/>
                  </a:srgbClr>
                </a:solidFill>
              </a:endParaRPr>
            </a:p>
          </p:txBody>
        </p:sp>
        <p:pic>
          <p:nvPicPr>
            <p:cNvPr id="6"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t="11403"/>
            <a:stretch>
              <a:fillRect/>
            </a:stretch>
          </p:blipFill>
          <p:spPr bwMode="auto">
            <a:xfrm>
              <a:off x="2960" y="1314"/>
              <a:ext cx="2596" cy="1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Title 1"/>
          <p:cNvSpPr txBox="1">
            <a:spLocks/>
          </p:cNvSpPr>
          <p:nvPr/>
        </p:nvSpPr>
        <p:spPr>
          <a:xfrm>
            <a:off x="-32354" y="0"/>
            <a:ext cx="11005156" cy="802758"/>
          </a:xfrm>
          <a:prstGeom prst="rect">
            <a:avLst/>
          </a:prstGeom>
          <a:solidFill>
            <a:srgbClr val="4F81BD"/>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GB" sz="3200" b="1" dirty="0" smtClean="0">
                <a:solidFill>
                  <a:sysClr val="window" lastClr="FFFFFF"/>
                </a:solidFill>
                <a:latin typeface="Calibri"/>
              </a:rPr>
              <a:t>Expanding Universal Health Coverage</a:t>
            </a:r>
            <a:endParaRPr lang="en-GB" sz="3200" b="1" dirty="0">
              <a:solidFill>
                <a:sysClr val="window" lastClr="FFFFFF"/>
              </a:solidFill>
              <a:latin typeface="Calibri"/>
            </a:endParaRPr>
          </a:p>
        </p:txBody>
      </p:sp>
    </p:spTree>
    <p:extLst>
      <p:ext uri="{BB962C8B-B14F-4D97-AF65-F5344CB8AC3E}">
        <p14:creationId xmlns:p14="http://schemas.microsoft.com/office/powerpoint/2010/main" val="39899656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b="1" dirty="0" smtClean="0">
                <a:solidFill>
                  <a:schemeClr val="accent1"/>
                </a:solidFill>
              </a:rPr>
              <a:t>3 Dimensions of UHC</a:t>
            </a:r>
            <a:endParaRPr lang="en-US" b="1" dirty="0">
              <a:solidFill>
                <a:schemeClr val="accent1"/>
              </a:solidFill>
            </a:endParaRPr>
          </a:p>
        </p:txBody>
      </p:sp>
      <p:sp>
        <p:nvSpPr>
          <p:cNvPr id="4" name="Content Placeholder 3"/>
          <p:cNvSpPr>
            <a:spLocks noGrp="1"/>
          </p:cNvSpPr>
          <p:nvPr>
            <p:ph idx="1"/>
          </p:nvPr>
        </p:nvSpPr>
        <p:spPr/>
        <p:txBody>
          <a:bodyPr>
            <a:normAutofit fontScale="70000" lnSpcReduction="20000"/>
          </a:bodyPr>
          <a:lstStyle/>
          <a:p>
            <a:pPr marL="520700" indent="-520700">
              <a:buNone/>
            </a:pPr>
            <a:r>
              <a:rPr lang="en-US" b="1" dirty="0" smtClean="0">
                <a:solidFill>
                  <a:schemeClr val="accent1"/>
                </a:solidFill>
              </a:rPr>
              <a:t>1.</a:t>
            </a:r>
            <a:r>
              <a:rPr lang="en-US" b="1" dirty="0">
                <a:solidFill>
                  <a:schemeClr val="accent1"/>
                </a:solidFill>
              </a:rPr>
              <a:t>	Coverage of more vulnerable as a priority</a:t>
            </a:r>
          </a:p>
          <a:p>
            <a:pPr marL="1371600" lvl="1" indent="-457200">
              <a:buFont typeface="Wingdings" panose="05000000000000000000" pitchFamily="2" charset="2"/>
              <a:buChar char="§"/>
            </a:pPr>
            <a:r>
              <a:rPr lang="en-US" b="1" dirty="0">
                <a:solidFill>
                  <a:schemeClr val="accent1">
                    <a:lumMod val="50000"/>
                  </a:schemeClr>
                </a:solidFill>
              </a:rPr>
              <a:t>Whole population should be covered </a:t>
            </a:r>
          </a:p>
          <a:p>
            <a:pPr marL="1371600" lvl="1" indent="-457200">
              <a:buFont typeface="Wingdings" panose="05000000000000000000" pitchFamily="2" charset="2"/>
              <a:buChar char="§"/>
            </a:pPr>
            <a:r>
              <a:rPr lang="en-US" b="1" dirty="0">
                <a:solidFill>
                  <a:schemeClr val="accent1">
                    <a:lumMod val="50000"/>
                  </a:schemeClr>
                </a:solidFill>
              </a:rPr>
              <a:t>Women and children; elderly: disable</a:t>
            </a:r>
            <a:r>
              <a:rPr lang="en-US" b="1" dirty="0" smtClean="0">
                <a:solidFill>
                  <a:schemeClr val="accent1">
                    <a:lumMod val="50000"/>
                  </a:schemeClr>
                </a:solidFill>
              </a:rPr>
              <a:t>…</a:t>
            </a:r>
          </a:p>
          <a:p>
            <a:pPr marL="914400" lvl="1" indent="0">
              <a:buNone/>
            </a:pPr>
            <a:endParaRPr lang="en-US" b="1" dirty="0">
              <a:solidFill>
                <a:schemeClr val="accent1">
                  <a:lumMod val="50000"/>
                </a:schemeClr>
              </a:solidFill>
            </a:endParaRPr>
          </a:p>
          <a:p>
            <a:pPr marL="568325" indent="-568325">
              <a:buNone/>
            </a:pPr>
            <a:r>
              <a:rPr lang="en-US" b="1" dirty="0" smtClean="0">
                <a:solidFill>
                  <a:schemeClr val="accent1"/>
                </a:solidFill>
              </a:rPr>
              <a:t>2.	Coverage against out-of-pocket </a:t>
            </a:r>
            <a:r>
              <a:rPr lang="en-US" b="1" dirty="0" smtClean="0">
                <a:solidFill>
                  <a:schemeClr val="accent1"/>
                </a:solidFill>
              </a:rPr>
              <a:t>payments</a:t>
            </a:r>
            <a:endParaRPr lang="en-US" b="1" dirty="0">
              <a:solidFill>
                <a:schemeClr val="accent1">
                  <a:lumMod val="50000"/>
                </a:schemeClr>
              </a:solidFill>
            </a:endParaRPr>
          </a:p>
          <a:p>
            <a:pPr marL="1371600" lvl="1" indent="-457200">
              <a:buFont typeface="Wingdings" panose="05000000000000000000" pitchFamily="2" charset="2"/>
              <a:buChar char="§"/>
            </a:pPr>
            <a:r>
              <a:rPr lang="en-US" b="1" dirty="0" smtClean="0">
                <a:solidFill>
                  <a:schemeClr val="accent1">
                    <a:lumMod val="50000"/>
                  </a:schemeClr>
                </a:solidFill>
              </a:rPr>
              <a:t>Each </a:t>
            </a:r>
            <a:r>
              <a:rPr lang="en-US" b="1" dirty="0" smtClean="0">
                <a:solidFill>
                  <a:schemeClr val="accent1">
                    <a:lumMod val="50000"/>
                  </a:schemeClr>
                </a:solidFill>
              </a:rPr>
              <a:t>year 7.5 million people become poor because of payments for health care </a:t>
            </a:r>
            <a:r>
              <a:rPr lang="en-US" b="1" dirty="0" smtClean="0">
                <a:solidFill>
                  <a:schemeClr val="accent1">
                    <a:lumMod val="50000"/>
                  </a:schemeClr>
                </a:solidFill>
              </a:rPr>
              <a:t>services</a:t>
            </a:r>
          </a:p>
          <a:p>
            <a:pPr marL="1371600" lvl="1" indent="-457200">
              <a:buFont typeface="Wingdings" panose="05000000000000000000" pitchFamily="2" charset="2"/>
              <a:buChar char="§"/>
            </a:pPr>
            <a:r>
              <a:rPr lang="en-US" b="1" dirty="0" smtClean="0">
                <a:solidFill>
                  <a:schemeClr val="accent1">
                    <a:lumMod val="50000"/>
                  </a:schemeClr>
                </a:solidFill>
              </a:rPr>
              <a:t>Prepayment </a:t>
            </a:r>
            <a:r>
              <a:rPr lang="en-US" b="1" dirty="0" smtClean="0">
                <a:solidFill>
                  <a:schemeClr val="accent1">
                    <a:lumMod val="50000"/>
                  </a:schemeClr>
                </a:solidFill>
              </a:rPr>
              <a:t>schemes are required: different kinds of health insurance schemes</a:t>
            </a:r>
            <a:endParaRPr lang="en-US" b="1" dirty="0">
              <a:solidFill>
                <a:schemeClr val="accent1">
                  <a:lumMod val="50000"/>
                </a:schemeClr>
              </a:solidFill>
            </a:endParaRPr>
          </a:p>
          <a:p>
            <a:pPr marL="568325" indent="-568325">
              <a:buNone/>
            </a:pPr>
            <a:endParaRPr lang="en-US" sz="2300" b="1" dirty="0">
              <a:solidFill>
                <a:schemeClr val="accent1">
                  <a:lumMod val="50000"/>
                </a:schemeClr>
              </a:solidFill>
            </a:endParaRPr>
          </a:p>
          <a:p>
            <a:pPr marL="568325" indent="-568325">
              <a:buNone/>
            </a:pPr>
            <a:r>
              <a:rPr lang="en-US" b="1" dirty="0" smtClean="0">
                <a:solidFill>
                  <a:schemeClr val="accent1"/>
                </a:solidFill>
              </a:rPr>
              <a:t>3.	Coverage of essential health services</a:t>
            </a:r>
            <a:endParaRPr lang="en-US" b="1" dirty="0">
              <a:solidFill>
                <a:schemeClr val="accent1"/>
              </a:solidFill>
            </a:endParaRPr>
          </a:p>
          <a:p>
            <a:pPr marL="1371600" lvl="1" indent="-457200">
              <a:buFont typeface="Wingdings" panose="05000000000000000000" pitchFamily="2" charset="2"/>
              <a:buChar char="§"/>
            </a:pPr>
            <a:r>
              <a:rPr lang="en-US" b="1" dirty="0" smtClean="0">
                <a:solidFill>
                  <a:schemeClr val="accent1">
                    <a:lumMod val="50000"/>
                  </a:schemeClr>
                </a:solidFill>
              </a:rPr>
              <a:t>Not just curative services but also preventive, promotive and rehabilitative </a:t>
            </a:r>
            <a:r>
              <a:rPr lang="en-US" b="1" dirty="0" smtClean="0">
                <a:solidFill>
                  <a:schemeClr val="accent1">
                    <a:lumMod val="50000"/>
                  </a:schemeClr>
                </a:solidFill>
              </a:rPr>
              <a:t>services</a:t>
            </a:r>
          </a:p>
          <a:p>
            <a:pPr marL="1371600" lvl="1" indent="-457200">
              <a:buFont typeface="Wingdings" panose="05000000000000000000" pitchFamily="2" charset="2"/>
              <a:buChar char="§"/>
            </a:pPr>
            <a:r>
              <a:rPr lang="en-US" b="1" dirty="0" smtClean="0">
                <a:solidFill>
                  <a:schemeClr val="accent1">
                    <a:lumMod val="50000"/>
                  </a:schemeClr>
                </a:solidFill>
              </a:rPr>
              <a:t>WHO Framework for People-centered Integrated Health Services</a:t>
            </a:r>
            <a:endParaRPr lang="en-US" b="1" dirty="0" smtClean="0">
              <a:solidFill>
                <a:schemeClr val="accent1">
                  <a:lumMod val="50000"/>
                </a:schemeClr>
              </a:solidFill>
            </a:endParaRPr>
          </a:p>
          <a:p>
            <a:pPr marL="1371600" lvl="1" indent="-457200">
              <a:buFont typeface="Wingdings" panose="05000000000000000000" pitchFamily="2" charset="2"/>
              <a:buChar char="§"/>
            </a:pPr>
            <a:r>
              <a:rPr lang="en-US" b="1" dirty="0" smtClean="0">
                <a:solidFill>
                  <a:schemeClr val="accent1">
                    <a:lumMod val="50000"/>
                  </a:schemeClr>
                </a:solidFill>
              </a:rPr>
              <a:t>Family practice based health services is a way to go about </a:t>
            </a:r>
            <a:r>
              <a:rPr lang="en-US" b="1" dirty="0">
                <a:solidFill>
                  <a:schemeClr val="accent1">
                    <a:lumMod val="50000"/>
                  </a:schemeClr>
                </a:solidFill>
              </a:rPr>
              <a:t>i</a:t>
            </a:r>
            <a:r>
              <a:rPr lang="en-US" b="1" dirty="0" smtClean="0">
                <a:solidFill>
                  <a:schemeClr val="accent1">
                    <a:lumMod val="50000"/>
                  </a:schemeClr>
                </a:solidFill>
              </a:rPr>
              <a:t>t</a:t>
            </a:r>
            <a:endParaRPr lang="en-US" b="1" dirty="0">
              <a:solidFill>
                <a:schemeClr val="accent1">
                  <a:lumMod val="50000"/>
                </a:schemeClr>
              </a:solidFill>
            </a:endParaRPr>
          </a:p>
          <a:p>
            <a:endParaRPr lang="en-US" sz="2300" b="1" dirty="0">
              <a:solidFill>
                <a:schemeClr val="accent1">
                  <a:lumMod val="50000"/>
                </a:schemeClr>
              </a:solidFill>
            </a:endParaRPr>
          </a:p>
          <a:p>
            <a:endParaRPr lang="en-US" b="1" dirty="0">
              <a:solidFill>
                <a:schemeClr val="accent1">
                  <a:lumMod val="50000"/>
                </a:schemeClr>
              </a:solidFill>
            </a:endParaRPr>
          </a:p>
        </p:txBody>
      </p:sp>
      <p:sp>
        <p:nvSpPr>
          <p:cNvPr id="5" name="Slide Number Placeholder 4"/>
          <p:cNvSpPr>
            <a:spLocks noGrp="1"/>
          </p:cNvSpPr>
          <p:nvPr>
            <p:ph type="sldNum" sz="quarter" idx="12"/>
          </p:nvPr>
        </p:nvSpPr>
        <p:spPr/>
        <p:txBody>
          <a:bodyPr/>
          <a:lstStyle/>
          <a:p>
            <a:fld id="{29998EA3-FA9D-4CA1-BAA1-56F414042093}" type="slidenum">
              <a:rPr lang="en-US" smtClean="0">
                <a:solidFill>
                  <a:prstClr val="white"/>
                </a:solidFill>
              </a:rPr>
              <a:pPr/>
              <a:t>9</a:t>
            </a:fld>
            <a:endParaRPr lang="en-US">
              <a:solidFill>
                <a:prstClr val="white"/>
              </a:solidFill>
            </a:endParaRPr>
          </a:p>
        </p:txBody>
      </p:sp>
      <p:sp>
        <p:nvSpPr>
          <p:cNvPr id="6" name="Footer Placeholder 5"/>
          <p:cNvSpPr>
            <a:spLocks noGrp="1"/>
          </p:cNvSpPr>
          <p:nvPr>
            <p:ph type="ftr" sz="quarter" idx="11"/>
          </p:nvPr>
        </p:nvSpPr>
        <p:spPr/>
        <p:txBody>
          <a:bodyPr/>
          <a:lstStyle/>
          <a:p>
            <a:r>
              <a:rPr lang="en-US" smtClean="0">
                <a:solidFill>
                  <a:prstClr val="white"/>
                </a:solidFill>
              </a:rPr>
              <a:t>Towards universal health coverage in countries of the Eastern Mediterranean: challenges, opportunities and roadmap</a:t>
            </a:r>
            <a:endParaRPr lang="en-US">
              <a:solidFill>
                <a:prstClr val="white"/>
              </a:solidFill>
            </a:endParaRPr>
          </a:p>
        </p:txBody>
      </p:sp>
    </p:spTree>
    <p:extLst>
      <p:ext uri="{BB962C8B-B14F-4D97-AF65-F5344CB8AC3E}">
        <p14:creationId xmlns:p14="http://schemas.microsoft.com/office/powerpoint/2010/main" val="124235401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Waveform">
  <a:themeElements>
    <a:clrScheme name="Custom 6">
      <a:dk1>
        <a:sysClr val="windowText" lastClr="000000"/>
      </a:dk1>
      <a:lt1>
        <a:sysClr val="window" lastClr="FFFFFF"/>
      </a:lt1>
      <a:dk2>
        <a:srgbClr val="242852"/>
      </a:dk2>
      <a:lt2>
        <a:srgbClr val="ACCBF9"/>
      </a:lt2>
      <a:accent1>
        <a:srgbClr val="FFFFFF"/>
      </a:accent1>
      <a:accent2>
        <a:srgbClr val="E9F3F0"/>
      </a:accent2>
      <a:accent3>
        <a:srgbClr val="005D84"/>
      </a:accent3>
      <a:accent4>
        <a:srgbClr val="006284"/>
      </a:accent4>
      <a:accent5>
        <a:srgbClr val="434343"/>
      </a:accent5>
      <a:accent6>
        <a:srgbClr val="414245"/>
      </a:accent6>
      <a:hlink>
        <a:srgbClr val="85B3E5"/>
      </a:hlink>
      <a:folHlink>
        <a:srgbClr val="375FE4"/>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4.xml><?xml version="1.0" encoding="utf-8"?>
<a:theme xmlns:a="http://schemas.openxmlformats.org/drawingml/2006/main" name="RC 60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RC 59 Template 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Waveform.thmx</Template>
  <TotalTime>6319</TotalTime>
  <Words>1304</Words>
  <Application>Microsoft Office PowerPoint</Application>
  <PresentationFormat>Custom</PresentationFormat>
  <Paragraphs>159</Paragraphs>
  <Slides>25</Slides>
  <Notes>7</Notes>
  <HiddenSlides>0</HiddenSlides>
  <MMClips>0</MMClips>
  <ScaleCrop>false</ScaleCrop>
  <HeadingPairs>
    <vt:vector size="4" baseType="variant">
      <vt:variant>
        <vt:lpstr>Theme</vt:lpstr>
      </vt:variant>
      <vt:variant>
        <vt:i4>6</vt:i4>
      </vt:variant>
      <vt:variant>
        <vt:lpstr>Slide Titles</vt:lpstr>
      </vt:variant>
      <vt:variant>
        <vt:i4>25</vt:i4>
      </vt:variant>
    </vt:vector>
  </HeadingPairs>
  <TitlesOfParts>
    <vt:vector size="31" baseType="lpstr">
      <vt:lpstr>Waveform</vt:lpstr>
      <vt:lpstr>Office Theme</vt:lpstr>
      <vt:lpstr>Concourse</vt:lpstr>
      <vt:lpstr>RC 60 Template EN</vt:lpstr>
      <vt:lpstr>1_Office Theme</vt:lpstr>
      <vt:lpstr>RC 59 Template EN</vt:lpstr>
      <vt:lpstr>UHC Across SDGs</vt:lpstr>
      <vt:lpstr>Overview of the Presentation</vt:lpstr>
      <vt:lpstr>PowerPoint Presentation</vt:lpstr>
      <vt:lpstr>Foundations of Universal Health Coverage </vt:lpstr>
      <vt:lpstr>PowerPoint Presentation</vt:lpstr>
      <vt:lpstr>PowerPoint Presentation</vt:lpstr>
      <vt:lpstr>PowerPoint Presentation</vt:lpstr>
      <vt:lpstr>PowerPoint Presentation</vt:lpstr>
      <vt:lpstr>3 Dimensions of UHC</vt:lpstr>
      <vt:lpstr>Monitoring progress towards UHC</vt:lpstr>
      <vt:lpstr>Framework for Action on Advancing UHC in the Eastern Mediterranean Region</vt:lpstr>
      <vt:lpstr>PowerPoint Presentation</vt:lpstr>
      <vt:lpstr>A framework for UHC as part of SDGs</vt:lpstr>
      <vt:lpstr>PowerPoint Presentation</vt:lpstr>
      <vt:lpstr>PowerPoint Presentation</vt:lpstr>
      <vt:lpstr>PowerPoint Presentation</vt:lpstr>
      <vt:lpstr>PowerPoint Presentation</vt:lpstr>
      <vt:lpstr>PowerPoint Presentation</vt:lpstr>
      <vt:lpstr>PowerPoint Presentation</vt:lpstr>
      <vt:lpstr>MDGs  </vt:lpstr>
      <vt:lpstr>PowerPoint Presentation</vt:lpstr>
      <vt:lpstr>PowerPoint Presentation</vt:lpstr>
      <vt:lpstr>PowerPoint Presentation</vt:lpstr>
      <vt:lpstr>PowerPoint Presentation</vt:lpstr>
      <vt:lpstr>PowerPoint Presentation</vt:lpstr>
    </vt:vector>
  </TitlesOfParts>
  <Company>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Yousef Rabah</dc:creator>
  <cp:lastModifiedBy>Zafar Ullah Dr. MIRZA</cp:lastModifiedBy>
  <cp:revision>56</cp:revision>
  <dcterms:created xsi:type="dcterms:W3CDTF">2012-10-08T14:55:03Z</dcterms:created>
  <dcterms:modified xsi:type="dcterms:W3CDTF">2016-11-12T06:04:10Z</dcterms:modified>
</cp:coreProperties>
</file>